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52" r:id="rId4"/>
  </p:sldMasterIdLst>
  <p:notesMasterIdLst>
    <p:notesMasterId r:id="rId25"/>
  </p:notesMasterIdLst>
  <p:handoutMasterIdLst>
    <p:handoutMasterId r:id="rId26"/>
  </p:handoutMasterIdLst>
  <p:sldIdLst>
    <p:sldId id="256" r:id="rId5"/>
    <p:sldId id="297" r:id="rId6"/>
    <p:sldId id="300" r:id="rId7"/>
    <p:sldId id="299" r:id="rId8"/>
    <p:sldId id="309" r:id="rId9"/>
    <p:sldId id="301" r:id="rId10"/>
    <p:sldId id="302" r:id="rId11"/>
    <p:sldId id="303" r:id="rId12"/>
    <p:sldId id="304" r:id="rId13"/>
    <p:sldId id="318" r:id="rId14"/>
    <p:sldId id="307" r:id="rId15"/>
    <p:sldId id="308" r:id="rId16"/>
    <p:sldId id="311" r:id="rId17"/>
    <p:sldId id="312" r:id="rId18"/>
    <p:sldId id="313" r:id="rId19"/>
    <p:sldId id="281" r:id="rId20"/>
    <p:sldId id="315" r:id="rId21"/>
    <p:sldId id="316" r:id="rId22"/>
    <p:sldId id="317" r:id="rId23"/>
    <p:sldId id="314"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jay Gaur" initials="SG" lastIdx="2" clrIdx="0"/>
  <p:cmAuthor id="2" name="Gabi Stoyanova-Rozenova" initials="GS" lastIdx="2" clrIdx="1">
    <p:extLst>
      <p:ext uri="{19B8F6BF-5375-455C-9EA6-DF929625EA0E}">
        <p15:presenceInfo xmlns:p15="http://schemas.microsoft.com/office/powerpoint/2012/main" userId="S::grozenova@raftelis.com::d533475a-4494-4279-ac3c-9d7e28c38dd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BAD2"/>
    <a:srgbClr val="00BCE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4957C8-DA3A-4155-8400-45304B20018C}" v="1" dt="2021-05-12T22:54:39.0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7" autoAdjust="0"/>
    <p:restoredTop sz="94249" autoAdjust="0"/>
  </p:normalViewPr>
  <p:slideViewPr>
    <p:cSldViewPr snapToGrid="0">
      <p:cViewPr varScale="1">
        <p:scale>
          <a:sx n="62" d="100"/>
          <a:sy n="62" d="100"/>
        </p:scale>
        <p:origin x="1422" y="72"/>
      </p:cViewPr>
      <p:guideLst>
        <p:guide orient="horz" pos="2160"/>
        <p:guide pos="2880"/>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258" cy="465292"/>
          </a:xfrm>
          <a:prstGeom prst="rect">
            <a:avLst/>
          </a:prstGeom>
        </p:spPr>
        <p:txBody>
          <a:bodyPr vert="horz" lIns="90405" tIns="45202" rIns="90405" bIns="45202" rtlCol="0"/>
          <a:lstStyle>
            <a:lvl1pPr algn="l">
              <a:defRPr sz="1200"/>
            </a:lvl1pPr>
          </a:lstStyle>
          <a:p>
            <a:endParaRPr lang="en-US"/>
          </a:p>
        </p:txBody>
      </p:sp>
      <p:sp>
        <p:nvSpPr>
          <p:cNvPr id="3" name="Date Placeholder 2"/>
          <p:cNvSpPr>
            <a:spLocks noGrp="1"/>
          </p:cNvSpPr>
          <p:nvPr>
            <p:ph type="dt" sz="quarter" idx="1"/>
          </p:nvPr>
        </p:nvSpPr>
        <p:spPr>
          <a:xfrm>
            <a:off x="3970575" y="0"/>
            <a:ext cx="3038258" cy="465292"/>
          </a:xfrm>
          <a:prstGeom prst="rect">
            <a:avLst/>
          </a:prstGeom>
        </p:spPr>
        <p:txBody>
          <a:bodyPr vert="horz" lIns="90405" tIns="45202" rIns="90405" bIns="45202" rtlCol="0"/>
          <a:lstStyle>
            <a:lvl1pPr algn="r">
              <a:defRPr sz="1200"/>
            </a:lvl1pPr>
          </a:lstStyle>
          <a:p>
            <a:fld id="{0C8EF63D-8BFA-4A46-A217-7CD17AF1C905}" type="datetimeFigureOut">
              <a:rPr lang="en-US" smtClean="0"/>
              <a:t>1/10/2022</a:t>
            </a:fld>
            <a:endParaRPr lang="en-US"/>
          </a:p>
        </p:txBody>
      </p:sp>
      <p:sp>
        <p:nvSpPr>
          <p:cNvPr id="4" name="Footer Placeholder 3"/>
          <p:cNvSpPr>
            <a:spLocks noGrp="1"/>
          </p:cNvSpPr>
          <p:nvPr>
            <p:ph type="ftr" sz="quarter" idx="2"/>
          </p:nvPr>
        </p:nvSpPr>
        <p:spPr>
          <a:xfrm>
            <a:off x="1" y="8831109"/>
            <a:ext cx="3038258" cy="465292"/>
          </a:xfrm>
          <a:prstGeom prst="rect">
            <a:avLst/>
          </a:prstGeom>
        </p:spPr>
        <p:txBody>
          <a:bodyPr vert="horz" lIns="90405" tIns="45202" rIns="90405" bIns="45202" rtlCol="0" anchor="b"/>
          <a:lstStyle>
            <a:lvl1pPr algn="l">
              <a:defRPr sz="1200"/>
            </a:lvl1pPr>
          </a:lstStyle>
          <a:p>
            <a:endParaRPr lang="en-US"/>
          </a:p>
        </p:txBody>
      </p:sp>
      <p:sp>
        <p:nvSpPr>
          <p:cNvPr id="5" name="Slide Number Placeholder 4"/>
          <p:cNvSpPr>
            <a:spLocks noGrp="1"/>
          </p:cNvSpPr>
          <p:nvPr>
            <p:ph type="sldNum" sz="quarter" idx="3"/>
          </p:nvPr>
        </p:nvSpPr>
        <p:spPr>
          <a:xfrm>
            <a:off x="3970575" y="8831109"/>
            <a:ext cx="3038258" cy="465292"/>
          </a:xfrm>
          <a:prstGeom prst="rect">
            <a:avLst/>
          </a:prstGeom>
        </p:spPr>
        <p:txBody>
          <a:bodyPr vert="horz" lIns="90405" tIns="45202" rIns="90405" bIns="45202" rtlCol="0" anchor="b"/>
          <a:lstStyle>
            <a:lvl1pPr algn="r">
              <a:defRPr sz="1200"/>
            </a:lvl1pPr>
          </a:lstStyle>
          <a:p>
            <a:fld id="{3F6B2018-0197-4CF3-8C75-7790EB48007B}" type="slidenum">
              <a:rPr lang="en-US" smtClean="0"/>
              <a:t>‹#›</a:t>
            </a:fld>
            <a:endParaRPr lang="en-US"/>
          </a:p>
        </p:txBody>
      </p:sp>
    </p:spTree>
    <p:extLst>
      <p:ext uri="{BB962C8B-B14F-4D97-AF65-F5344CB8AC3E}">
        <p14:creationId xmlns:p14="http://schemas.microsoft.com/office/powerpoint/2010/main" val="30576261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62" tIns="46581" rIns="93162" bIns="46581"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62" tIns="46581" rIns="93162" bIns="46581" rtlCol="0"/>
          <a:lstStyle>
            <a:lvl1pPr algn="r">
              <a:defRPr sz="1200"/>
            </a:lvl1pPr>
          </a:lstStyle>
          <a:p>
            <a:fld id="{3E6F8881-062C-4992-837F-FE08153E95E8}" type="datetimeFigureOut">
              <a:rPr lang="en-US" smtClean="0"/>
              <a:t>1/10/2022</a:t>
            </a:fld>
            <a:endParaRPr lang="en-US"/>
          </a:p>
        </p:txBody>
      </p:sp>
      <p:sp>
        <p:nvSpPr>
          <p:cNvPr id="4" name="Slide Image Placeholder 3"/>
          <p:cNvSpPr>
            <a:spLocks noGrp="1" noRot="1" noChangeAspect="1"/>
          </p:cNvSpPr>
          <p:nvPr>
            <p:ph type="sldImg" idx="2"/>
          </p:nvPr>
        </p:nvSpPr>
        <p:spPr>
          <a:xfrm>
            <a:off x="1412875" y="1160463"/>
            <a:ext cx="4184650" cy="3138487"/>
          </a:xfrm>
          <a:prstGeom prst="rect">
            <a:avLst/>
          </a:prstGeom>
          <a:noFill/>
          <a:ln w="12700">
            <a:solidFill>
              <a:prstClr val="black"/>
            </a:solidFill>
          </a:ln>
        </p:spPr>
        <p:txBody>
          <a:bodyPr vert="horz" lIns="93162" tIns="46581" rIns="93162" bIns="46581"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2" tIns="46581" rIns="93162"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4"/>
          </a:xfrm>
          <a:prstGeom prst="rect">
            <a:avLst/>
          </a:prstGeom>
        </p:spPr>
        <p:txBody>
          <a:bodyPr vert="horz" lIns="93162" tIns="46581" rIns="93162" bIns="46581"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6434"/>
          </a:xfrm>
          <a:prstGeom prst="rect">
            <a:avLst/>
          </a:prstGeom>
        </p:spPr>
        <p:txBody>
          <a:bodyPr vert="horz" lIns="93162" tIns="46581" rIns="93162" bIns="46581" rtlCol="0" anchor="b"/>
          <a:lstStyle>
            <a:lvl1pPr algn="r">
              <a:defRPr sz="1200"/>
            </a:lvl1pPr>
          </a:lstStyle>
          <a:p>
            <a:fld id="{E950455D-6A00-4B3C-B07C-897134C795BE}" type="slidenum">
              <a:rPr lang="en-US" smtClean="0"/>
              <a:t>‹#›</a:t>
            </a:fld>
            <a:endParaRPr lang="en-US"/>
          </a:p>
        </p:txBody>
      </p:sp>
    </p:spTree>
    <p:extLst>
      <p:ext uri="{BB962C8B-B14F-4D97-AF65-F5344CB8AC3E}">
        <p14:creationId xmlns:p14="http://schemas.microsoft.com/office/powerpoint/2010/main" val="2500473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0463"/>
            <a:ext cx="418465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0455D-6A00-4B3C-B07C-897134C795BE}" type="slidenum">
              <a:rPr lang="en-US" smtClean="0"/>
              <a:t>1</a:t>
            </a:fld>
            <a:endParaRPr lang="en-US"/>
          </a:p>
        </p:txBody>
      </p:sp>
    </p:spTree>
    <p:extLst>
      <p:ext uri="{BB962C8B-B14F-4D97-AF65-F5344CB8AC3E}">
        <p14:creationId xmlns:p14="http://schemas.microsoft.com/office/powerpoint/2010/main" val="3593051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0463"/>
            <a:ext cx="418465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0455D-6A00-4B3C-B07C-897134C795BE}" type="slidenum">
              <a:rPr lang="en-US" smtClean="0"/>
              <a:t>11</a:t>
            </a:fld>
            <a:endParaRPr lang="en-US"/>
          </a:p>
        </p:txBody>
      </p:sp>
    </p:spTree>
    <p:extLst>
      <p:ext uri="{BB962C8B-B14F-4D97-AF65-F5344CB8AC3E}">
        <p14:creationId xmlns:p14="http://schemas.microsoft.com/office/powerpoint/2010/main" val="2037725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0463"/>
            <a:ext cx="4184650" cy="3138487"/>
          </a:xfrm>
        </p:spPr>
      </p:sp>
      <p:sp>
        <p:nvSpPr>
          <p:cNvPr id="3" name="Notes Placeholder 2"/>
          <p:cNvSpPr>
            <a:spLocks noGrp="1"/>
          </p:cNvSpPr>
          <p:nvPr>
            <p:ph type="body" idx="1"/>
          </p:nvPr>
        </p:nvSpPr>
        <p:spPr/>
        <p:txBody>
          <a:bodyPr/>
          <a:lstStyle/>
          <a:p>
            <a:r>
              <a:rPr lang="en-US" dirty="0"/>
              <a:t>The spikes represent principal amount </a:t>
            </a:r>
            <a:r>
              <a:rPr lang="en-US" baseline="0" dirty="0"/>
              <a:t>matured during the fiscal year.</a:t>
            </a:r>
          </a:p>
          <a:p>
            <a:r>
              <a:rPr lang="en-US" dirty="0"/>
              <a:t>Mesa WD 2008, 2017</a:t>
            </a:r>
            <a:r>
              <a:rPr lang="en-US" baseline="0" dirty="0"/>
              <a:t> - Principal amount matured during fiscal year</a:t>
            </a:r>
          </a:p>
          <a:p>
            <a:r>
              <a:rPr lang="en-US" baseline="0" dirty="0"/>
              <a:t>TCWD 2012, 2013, 2014 - Principal amount matured during fiscal year – corresponds to the increased revenues  for Mello-</a:t>
            </a:r>
            <a:r>
              <a:rPr lang="en-US" baseline="0" dirty="0" err="1"/>
              <a:t>Roose</a:t>
            </a:r>
            <a:r>
              <a:rPr lang="en-US" baseline="0" dirty="0"/>
              <a:t> and Mark-</a:t>
            </a:r>
            <a:r>
              <a:rPr lang="en-US" baseline="0" dirty="0" err="1"/>
              <a:t>Roose</a:t>
            </a:r>
            <a:r>
              <a:rPr lang="en-US" baseline="0" dirty="0"/>
              <a:t> bond acts</a:t>
            </a:r>
          </a:p>
          <a:p>
            <a:endParaRPr lang="en-US" dirty="0"/>
          </a:p>
        </p:txBody>
      </p:sp>
      <p:sp>
        <p:nvSpPr>
          <p:cNvPr id="4" name="Slide Number Placeholder 3"/>
          <p:cNvSpPr>
            <a:spLocks noGrp="1"/>
          </p:cNvSpPr>
          <p:nvPr>
            <p:ph type="sldNum" sz="quarter" idx="10"/>
          </p:nvPr>
        </p:nvSpPr>
        <p:spPr/>
        <p:txBody>
          <a:bodyPr/>
          <a:lstStyle/>
          <a:p>
            <a:fld id="{E950455D-6A00-4B3C-B07C-897134C795BE}" type="slidenum">
              <a:rPr lang="en-US" smtClean="0"/>
              <a:t>12</a:t>
            </a:fld>
            <a:endParaRPr lang="en-US"/>
          </a:p>
        </p:txBody>
      </p:sp>
    </p:spTree>
    <p:extLst>
      <p:ext uri="{BB962C8B-B14F-4D97-AF65-F5344CB8AC3E}">
        <p14:creationId xmlns:p14="http://schemas.microsoft.com/office/powerpoint/2010/main" val="355839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0463"/>
            <a:ext cx="418465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0455D-6A00-4B3C-B07C-897134C795BE}" type="slidenum">
              <a:rPr lang="en-US" smtClean="0"/>
              <a:t>16</a:t>
            </a:fld>
            <a:endParaRPr lang="en-US"/>
          </a:p>
        </p:txBody>
      </p:sp>
    </p:spTree>
    <p:extLst>
      <p:ext uri="{BB962C8B-B14F-4D97-AF65-F5344CB8AC3E}">
        <p14:creationId xmlns:p14="http://schemas.microsoft.com/office/powerpoint/2010/main" val="378474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0463"/>
            <a:ext cx="418465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0455D-6A00-4B3C-B07C-897134C795BE}" type="slidenum">
              <a:rPr lang="en-US" smtClean="0"/>
              <a:t>18</a:t>
            </a:fld>
            <a:endParaRPr lang="en-US"/>
          </a:p>
        </p:txBody>
      </p:sp>
    </p:spTree>
    <p:extLst>
      <p:ext uri="{BB962C8B-B14F-4D97-AF65-F5344CB8AC3E}">
        <p14:creationId xmlns:p14="http://schemas.microsoft.com/office/powerpoint/2010/main" val="2080252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0463"/>
            <a:ext cx="418465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0455D-6A00-4B3C-B07C-897134C795BE}" type="slidenum">
              <a:rPr lang="en-US" smtClean="0"/>
              <a:t>20</a:t>
            </a:fld>
            <a:endParaRPr lang="en-US"/>
          </a:p>
        </p:txBody>
      </p:sp>
    </p:spTree>
    <p:extLst>
      <p:ext uri="{BB962C8B-B14F-4D97-AF65-F5344CB8AC3E}">
        <p14:creationId xmlns:p14="http://schemas.microsoft.com/office/powerpoint/2010/main" val="3925255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0463"/>
            <a:ext cx="418465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0455D-6A00-4B3C-B07C-897134C795BE}" type="slidenum">
              <a:rPr lang="en-US" smtClean="0"/>
              <a:t>3</a:t>
            </a:fld>
            <a:endParaRPr lang="en-US"/>
          </a:p>
        </p:txBody>
      </p:sp>
    </p:spTree>
    <p:extLst>
      <p:ext uri="{BB962C8B-B14F-4D97-AF65-F5344CB8AC3E}">
        <p14:creationId xmlns:p14="http://schemas.microsoft.com/office/powerpoint/2010/main" val="3855471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0463"/>
            <a:ext cx="418465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0455D-6A00-4B3C-B07C-897134C795BE}" type="slidenum">
              <a:rPr lang="en-US" smtClean="0"/>
              <a:t>4</a:t>
            </a:fld>
            <a:endParaRPr lang="en-US"/>
          </a:p>
        </p:txBody>
      </p:sp>
    </p:spTree>
    <p:extLst>
      <p:ext uri="{BB962C8B-B14F-4D97-AF65-F5344CB8AC3E}">
        <p14:creationId xmlns:p14="http://schemas.microsoft.com/office/powerpoint/2010/main" val="2223889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0463"/>
            <a:ext cx="418465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0455D-6A00-4B3C-B07C-897134C795BE}" type="slidenum">
              <a:rPr lang="en-US" smtClean="0"/>
              <a:t>5</a:t>
            </a:fld>
            <a:endParaRPr lang="en-US"/>
          </a:p>
        </p:txBody>
      </p:sp>
    </p:spTree>
    <p:extLst>
      <p:ext uri="{BB962C8B-B14F-4D97-AF65-F5344CB8AC3E}">
        <p14:creationId xmlns:p14="http://schemas.microsoft.com/office/powerpoint/2010/main" val="159659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0463"/>
            <a:ext cx="4184650" cy="3138487"/>
          </a:xfrm>
        </p:spPr>
      </p:sp>
      <p:sp>
        <p:nvSpPr>
          <p:cNvPr id="3" name="Notes Placeholder 2"/>
          <p:cNvSpPr>
            <a:spLocks noGrp="1"/>
          </p:cNvSpPr>
          <p:nvPr>
            <p:ph type="body" idx="1"/>
          </p:nvPr>
        </p:nvSpPr>
        <p:spPr/>
        <p:txBody>
          <a:bodyPr/>
          <a:lstStyle/>
          <a:p>
            <a:r>
              <a:rPr lang="en-US" dirty="0"/>
              <a:t>The structure of Income is based on SCO’s data:</a:t>
            </a:r>
          </a:p>
          <a:p>
            <a:r>
              <a:rPr lang="en-US" u="sng" dirty="0"/>
              <a:t>Revenues from </a:t>
            </a:r>
            <a:r>
              <a:rPr lang="en-US" b="1" u="sng" dirty="0"/>
              <a:t>Taxes and Assessments</a:t>
            </a:r>
            <a:r>
              <a:rPr lang="en-US" b="1" dirty="0"/>
              <a:t>  </a:t>
            </a:r>
            <a:r>
              <a:rPr lang="en-US" dirty="0"/>
              <a:t>currently include :</a:t>
            </a:r>
          </a:p>
          <a:p>
            <a:r>
              <a:rPr lang="en-US" b="1" dirty="0"/>
              <a:t>Current Secured and Unsecured (1%) - </a:t>
            </a:r>
            <a:r>
              <a:rPr lang="en-US" dirty="0"/>
              <a:t>Report both the secured and unsecured property taxes apportioned by the county from the 1% Tax Rate including the supplemental tax roll.. Do not include Homeowner's Property Tax Relief; instead report that amount in State: Homeowner's Property Tax Relief reporting category. </a:t>
            </a:r>
          </a:p>
          <a:p>
            <a:r>
              <a:rPr lang="en-US" b="1" dirty="0"/>
              <a:t>Voter-Approved Taxes  - </a:t>
            </a:r>
            <a:r>
              <a:rPr lang="en-US" dirty="0"/>
              <a:t>Report the ad valorem property taxes received levied in excess of the 1% tax rate. </a:t>
            </a:r>
          </a:p>
          <a:p>
            <a:r>
              <a:rPr lang="en-US" b="1" dirty="0"/>
              <a:t>Property Assessments  - </a:t>
            </a:r>
            <a:r>
              <a:rPr lang="en-US" dirty="0"/>
              <a:t>Report assessments made against properties in the district on a non-ad valorem basis. Assessment basis can be per parcel, acre, or other per unit basis. </a:t>
            </a:r>
          </a:p>
          <a:p>
            <a:r>
              <a:rPr lang="en-US" b="1" dirty="0"/>
              <a:t>Prior Year Taxes and Assessments - </a:t>
            </a:r>
            <a:r>
              <a:rPr lang="en-US" dirty="0"/>
              <a:t>Report prior year taxes, assessments, and penalties including the supplemental tax roll.</a:t>
            </a:r>
          </a:p>
          <a:p>
            <a:r>
              <a:rPr lang="en-US" b="1" dirty="0"/>
              <a:t>Penalties and Costs</a:t>
            </a:r>
          </a:p>
          <a:p>
            <a:r>
              <a:rPr lang="en-US" dirty="0"/>
              <a:t> </a:t>
            </a:r>
          </a:p>
          <a:p>
            <a:endParaRPr lang="en-US" dirty="0"/>
          </a:p>
          <a:p>
            <a:r>
              <a:rPr lang="en-US" b="1" u="sng" dirty="0"/>
              <a:t>MNWD </a:t>
            </a:r>
            <a:r>
              <a:rPr lang="en-US" u="sng" dirty="0"/>
              <a:t>Other income </a:t>
            </a:r>
            <a:r>
              <a:rPr lang="en-US" dirty="0"/>
              <a:t>includes so called Special Assessments (assessments made for the pay-off of bonds related to the Mello-Roos and Mark-Roos Bond acts) and Other Intergovernmental -  Federal (other aid, including operating support grants, from the federal government other than aid for construction)</a:t>
            </a:r>
          </a:p>
          <a:p>
            <a:r>
              <a:rPr lang="en-US" b="1" u="sng" dirty="0"/>
              <a:t>IRWD</a:t>
            </a:r>
            <a:r>
              <a:rPr lang="en-US" u="sng" dirty="0"/>
              <a:t> Other income </a:t>
            </a:r>
            <a:r>
              <a:rPr lang="en-US" dirty="0"/>
              <a:t>includes so called Service Type Assessments (those are service type assessments other than standby and availability charges which are used for operating purposes and are levied against properties in the district on a per unit/acre/parcel etc. basis.)</a:t>
            </a:r>
          </a:p>
          <a:p>
            <a:r>
              <a:rPr lang="en-US" b="1" u="sng" dirty="0"/>
              <a:t>SMWD</a:t>
            </a:r>
            <a:r>
              <a:rPr lang="en-US" u="sng" dirty="0"/>
              <a:t> Taxes and Assessments revenue </a:t>
            </a:r>
            <a:r>
              <a:rPr lang="en-US" dirty="0"/>
              <a:t>currently includes Voter Approved Taxes, that we guess may not have been included in the MWDOC survey under the property tax revenue.</a:t>
            </a:r>
          </a:p>
        </p:txBody>
      </p:sp>
      <p:sp>
        <p:nvSpPr>
          <p:cNvPr id="4" name="Slide Number Placeholder 3"/>
          <p:cNvSpPr>
            <a:spLocks noGrp="1"/>
          </p:cNvSpPr>
          <p:nvPr>
            <p:ph type="sldNum" sz="quarter" idx="10"/>
          </p:nvPr>
        </p:nvSpPr>
        <p:spPr/>
        <p:txBody>
          <a:bodyPr/>
          <a:lstStyle/>
          <a:p>
            <a:fld id="{E950455D-6A00-4B3C-B07C-897134C795BE}" type="slidenum">
              <a:rPr lang="en-US" smtClean="0"/>
              <a:t>6</a:t>
            </a:fld>
            <a:endParaRPr lang="en-US"/>
          </a:p>
        </p:txBody>
      </p:sp>
    </p:spTree>
    <p:extLst>
      <p:ext uri="{BB962C8B-B14F-4D97-AF65-F5344CB8AC3E}">
        <p14:creationId xmlns:p14="http://schemas.microsoft.com/office/powerpoint/2010/main" val="2334083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0463"/>
            <a:ext cx="4184650" cy="3138487"/>
          </a:xfrm>
        </p:spPr>
      </p:sp>
      <p:sp>
        <p:nvSpPr>
          <p:cNvPr id="3" name="Notes Placeholder 2"/>
          <p:cNvSpPr>
            <a:spLocks noGrp="1"/>
          </p:cNvSpPr>
          <p:nvPr>
            <p:ph type="body" idx="1"/>
          </p:nvPr>
        </p:nvSpPr>
        <p:spPr/>
        <p:txBody>
          <a:bodyPr/>
          <a:lstStyle/>
          <a:p>
            <a:r>
              <a:rPr lang="en-US" b="1" i="1" dirty="0"/>
              <a:t>NOTE: SCO changed the dataset structure in 2017. For this graph we use two datasets: 2003-2016 and 2017</a:t>
            </a:r>
          </a:p>
          <a:p>
            <a:r>
              <a:rPr lang="en-US" dirty="0"/>
              <a:t>TCWD – special assessment revenue in 2012/2013/2014 :</a:t>
            </a:r>
            <a:r>
              <a:rPr lang="en-US" baseline="0" dirty="0"/>
              <a:t> payments of bonds related to Mello-</a:t>
            </a:r>
            <a:r>
              <a:rPr lang="en-US" baseline="0" dirty="0" err="1"/>
              <a:t>Roose</a:t>
            </a:r>
            <a:r>
              <a:rPr lang="en-US" baseline="0" dirty="0"/>
              <a:t> and Mark-</a:t>
            </a:r>
            <a:r>
              <a:rPr lang="en-US" baseline="0" dirty="0" err="1"/>
              <a:t>Roose</a:t>
            </a:r>
            <a:r>
              <a:rPr lang="en-US" baseline="0" dirty="0"/>
              <a:t> bond acts</a:t>
            </a:r>
          </a:p>
          <a:p>
            <a:r>
              <a:rPr lang="en-US" baseline="0" dirty="0"/>
              <a:t>TCWD – 2015 – property assessment increase</a:t>
            </a:r>
          </a:p>
          <a:p>
            <a:r>
              <a:rPr lang="en-US" baseline="0" dirty="0"/>
              <a:t>ETWD – “another revenue” increase in 2013</a:t>
            </a:r>
            <a:endParaRPr lang="en-US" dirty="0"/>
          </a:p>
          <a:p>
            <a:endParaRPr lang="en-US" dirty="0"/>
          </a:p>
        </p:txBody>
      </p:sp>
      <p:sp>
        <p:nvSpPr>
          <p:cNvPr id="4" name="Slide Number Placeholder 3"/>
          <p:cNvSpPr>
            <a:spLocks noGrp="1"/>
          </p:cNvSpPr>
          <p:nvPr>
            <p:ph type="sldNum" sz="quarter" idx="10"/>
          </p:nvPr>
        </p:nvSpPr>
        <p:spPr/>
        <p:txBody>
          <a:bodyPr/>
          <a:lstStyle/>
          <a:p>
            <a:fld id="{E950455D-6A00-4B3C-B07C-897134C795BE}" type="slidenum">
              <a:rPr lang="en-US" smtClean="0"/>
              <a:t>7</a:t>
            </a:fld>
            <a:endParaRPr lang="en-US"/>
          </a:p>
        </p:txBody>
      </p:sp>
    </p:spTree>
    <p:extLst>
      <p:ext uri="{BB962C8B-B14F-4D97-AF65-F5344CB8AC3E}">
        <p14:creationId xmlns:p14="http://schemas.microsoft.com/office/powerpoint/2010/main" val="2432820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0463"/>
            <a:ext cx="4184650" cy="3138487"/>
          </a:xfrm>
        </p:spPr>
      </p:sp>
      <p:sp>
        <p:nvSpPr>
          <p:cNvPr id="3" name="Notes Placeholder 2"/>
          <p:cNvSpPr>
            <a:spLocks noGrp="1"/>
          </p:cNvSpPr>
          <p:nvPr>
            <p:ph type="body" idx="1"/>
          </p:nvPr>
        </p:nvSpPr>
        <p:spPr/>
        <p:txBody>
          <a:bodyPr/>
          <a:lstStyle/>
          <a:p>
            <a:r>
              <a:rPr lang="en-US" b="1" dirty="0"/>
              <a:t>The data for 2017 is based on SCO’s Special Districts Financial Database for 2017.</a:t>
            </a:r>
          </a:p>
          <a:p>
            <a:r>
              <a:rPr lang="en-US" dirty="0"/>
              <a:t>The Municipal Water District of Orange County decided to discontinue the Orange County Supplier survey. </a:t>
            </a:r>
          </a:p>
          <a:p>
            <a:r>
              <a:rPr lang="en-US" dirty="0"/>
              <a:t>The latest survey</a:t>
            </a:r>
            <a:r>
              <a:rPr lang="en-US" baseline="0" dirty="0"/>
              <a:t> included data of Aug 2013 and  the water district population data was not updated from 2012. </a:t>
            </a:r>
          </a:p>
          <a:p>
            <a:r>
              <a:rPr lang="en-US" baseline="0" dirty="0"/>
              <a:t>However, as the population change is very slow process, we assumed that using 2012 population data would not affect the results significantly.</a:t>
            </a:r>
            <a:endParaRPr lang="en-US" dirty="0"/>
          </a:p>
          <a:p>
            <a:endParaRPr lang="en-US" dirty="0"/>
          </a:p>
        </p:txBody>
      </p:sp>
      <p:sp>
        <p:nvSpPr>
          <p:cNvPr id="4" name="Slide Number Placeholder 3"/>
          <p:cNvSpPr>
            <a:spLocks noGrp="1"/>
          </p:cNvSpPr>
          <p:nvPr>
            <p:ph type="sldNum" sz="quarter" idx="10"/>
          </p:nvPr>
        </p:nvSpPr>
        <p:spPr/>
        <p:txBody>
          <a:bodyPr/>
          <a:lstStyle/>
          <a:p>
            <a:fld id="{E950455D-6A00-4B3C-B07C-897134C795BE}" type="slidenum">
              <a:rPr lang="en-US" smtClean="0"/>
              <a:t>8</a:t>
            </a:fld>
            <a:endParaRPr lang="en-US"/>
          </a:p>
        </p:txBody>
      </p:sp>
    </p:spTree>
    <p:extLst>
      <p:ext uri="{BB962C8B-B14F-4D97-AF65-F5344CB8AC3E}">
        <p14:creationId xmlns:p14="http://schemas.microsoft.com/office/powerpoint/2010/main" val="3637201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0463"/>
            <a:ext cx="418465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0455D-6A00-4B3C-B07C-897134C795BE}" type="slidenum">
              <a:rPr lang="en-US" smtClean="0"/>
              <a:t>9</a:t>
            </a:fld>
            <a:endParaRPr lang="en-US"/>
          </a:p>
        </p:txBody>
      </p:sp>
    </p:spTree>
    <p:extLst>
      <p:ext uri="{BB962C8B-B14F-4D97-AF65-F5344CB8AC3E}">
        <p14:creationId xmlns:p14="http://schemas.microsoft.com/office/powerpoint/2010/main" val="2487269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0463"/>
            <a:ext cx="418465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0455D-6A00-4B3C-B07C-897134C795BE}" type="slidenum">
              <a:rPr lang="en-US" smtClean="0"/>
              <a:t>10</a:t>
            </a:fld>
            <a:endParaRPr lang="en-US"/>
          </a:p>
        </p:txBody>
      </p:sp>
    </p:spTree>
    <p:extLst>
      <p:ext uri="{BB962C8B-B14F-4D97-AF65-F5344CB8AC3E}">
        <p14:creationId xmlns:p14="http://schemas.microsoft.com/office/powerpoint/2010/main" val="910389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dirty="0"/>
              <a:t>October, 201</a:t>
            </a:r>
          </a:p>
        </p:txBody>
      </p:sp>
      <p:sp>
        <p:nvSpPr>
          <p:cNvPr id="5" name="Footer Placeholder 4"/>
          <p:cNvSpPr>
            <a:spLocks noGrp="1"/>
          </p:cNvSpPr>
          <p:nvPr>
            <p:ph type="ftr" sz="quarter" idx="11"/>
          </p:nvPr>
        </p:nvSpPr>
        <p:spPr/>
        <p:txBody>
          <a:bodyPr/>
          <a:lstStyle/>
          <a:p>
            <a:r>
              <a:rPr lang="en-US"/>
              <a:t>Mesa Water District – Cost Comparison Study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29257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May 3, 2018</a:t>
            </a:r>
            <a:endParaRPr lang="en-US" dirty="0"/>
          </a:p>
        </p:txBody>
      </p:sp>
      <p:sp>
        <p:nvSpPr>
          <p:cNvPr id="8" name="Footer Placeholder 7"/>
          <p:cNvSpPr>
            <a:spLocks noGrp="1"/>
          </p:cNvSpPr>
          <p:nvPr>
            <p:ph type="ftr" sz="quarter" idx="11"/>
          </p:nvPr>
        </p:nvSpPr>
        <p:spPr/>
        <p:txBody>
          <a:bodyPr/>
          <a:lstStyle/>
          <a:p>
            <a:r>
              <a:rPr lang="en-US"/>
              <a:t>Mesa Water District – Cost Comparison Study </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33604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May 3, 2018</a:t>
            </a:r>
            <a:endParaRPr lang="en-US" dirty="0"/>
          </a:p>
        </p:txBody>
      </p:sp>
      <p:sp>
        <p:nvSpPr>
          <p:cNvPr id="8" name="Footer Placeholder 7"/>
          <p:cNvSpPr>
            <a:spLocks noGrp="1"/>
          </p:cNvSpPr>
          <p:nvPr>
            <p:ph type="ftr" sz="quarter" idx="11"/>
          </p:nvPr>
        </p:nvSpPr>
        <p:spPr/>
        <p:txBody>
          <a:bodyPr/>
          <a:lstStyle/>
          <a:p>
            <a:r>
              <a:rPr lang="en-US"/>
              <a:t>Mesa Water District – Cost Comparison Study </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20262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9689" y="1123838"/>
            <a:ext cx="2210612" cy="4601183"/>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330951" y="6355033"/>
            <a:ext cx="2057400" cy="365125"/>
          </a:xfrm>
        </p:spPr>
        <p:txBody>
          <a:bodyPr/>
          <a:lstStyle/>
          <a:p>
            <a:pPr algn="r"/>
            <a:r>
              <a:rPr lang="en-US" dirty="0"/>
              <a:t>October, 2019</a:t>
            </a:r>
          </a:p>
        </p:txBody>
      </p:sp>
      <p:sp>
        <p:nvSpPr>
          <p:cNvPr id="5" name="Footer Placeholder 4"/>
          <p:cNvSpPr>
            <a:spLocks noGrp="1"/>
          </p:cNvSpPr>
          <p:nvPr>
            <p:ph type="ftr" sz="quarter" idx="11"/>
          </p:nvPr>
        </p:nvSpPr>
        <p:spPr>
          <a:xfrm>
            <a:off x="2901951" y="6356351"/>
            <a:ext cx="2627581" cy="365125"/>
          </a:xfrm>
        </p:spPr>
        <p:txBody>
          <a:bodyPr/>
          <a:lstStyle/>
          <a:p>
            <a:r>
              <a:rPr lang="en-US" dirty="0"/>
              <a:t>Mesa Water District – Cost Comparison Study </a:t>
            </a:r>
          </a:p>
        </p:txBody>
      </p:sp>
      <p:sp>
        <p:nvSpPr>
          <p:cNvPr id="6" name="Slide Number Placeholder 5"/>
          <p:cNvSpPr>
            <a:spLocks noGrp="1"/>
          </p:cNvSpPr>
          <p:nvPr>
            <p:ph type="sldNum" sz="quarter" idx="12"/>
          </p:nvPr>
        </p:nvSpPr>
        <p:spPr>
          <a:xfrm>
            <a:off x="8729932" y="6356351"/>
            <a:ext cx="393865"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7886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May 3, 2018</a:t>
            </a:r>
            <a:endParaRPr lang="en-US" dirty="0"/>
          </a:p>
        </p:txBody>
      </p:sp>
      <p:sp>
        <p:nvSpPr>
          <p:cNvPr id="5" name="Footer Placeholder 4"/>
          <p:cNvSpPr>
            <a:spLocks noGrp="1"/>
          </p:cNvSpPr>
          <p:nvPr>
            <p:ph type="ftr" sz="quarter" idx="11"/>
          </p:nvPr>
        </p:nvSpPr>
        <p:spPr/>
        <p:txBody>
          <a:bodyPr/>
          <a:lstStyle/>
          <a:p>
            <a:r>
              <a:rPr lang="en-US" i="1">
                <a:solidFill>
                  <a:srgbClr val="002060"/>
                </a:solidFill>
              </a:rPr>
              <a:t>Mesa Water District – Cost Comparison Study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84125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r>
              <a:rPr lang="en-US"/>
              <a:t>May 3, 2018</a:t>
            </a:r>
            <a:endParaRPr lang="en-US" dirty="0"/>
          </a:p>
        </p:txBody>
      </p:sp>
      <p:sp>
        <p:nvSpPr>
          <p:cNvPr id="9" name="Footer Placeholder 8"/>
          <p:cNvSpPr>
            <a:spLocks noGrp="1"/>
          </p:cNvSpPr>
          <p:nvPr>
            <p:ph type="ftr" sz="quarter" idx="11"/>
          </p:nvPr>
        </p:nvSpPr>
        <p:spPr/>
        <p:txBody>
          <a:bodyPr/>
          <a:lstStyle/>
          <a:p>
            <a:r>
              <a:rPr lang="en-US"/>
              <a:t>Mesa Water District – Cost Comparison Study </a:t>
            </a:r>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60004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r>
              <a:rPr lang="en-US"/>
              <a:t>May 3, 2018</a:t>
            </a:r>
            <a:endParaRPr lang="en-US" dirty="0"/>
          </a:p>
        </p:txBody>
      </p:sp>
      <p:sp>
        <p:nvSpPr>
          <p:cNvPr id="11" name="Footer Placeholder 10"/>
          <p:cNvSpPr>
            <a:spLocks noGrp="1"/>
          </p:cNvSpPr>
          <p:nvPr>
            <p:ph type="ftr" sz="quarter" idx="11"/>
          </p:nvPr>
        </p:nvSpPr>
        <p:spPr/>
        <p:txBody>
          <a:bodyPr/>
          <a:lstStyle/>
          <a:p>
            <a:r>
              <a:rPr lang="en-US"/>
              <a:t>Mesa Water District – Cost Comparison Study </a:t>
            </a:r>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4102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r>
              <a:rPr lang="en-US"/>
              <a:t>May 3, 2018</a:t>
            </a:r>
            <a:endParaRPr lang="en-US" dirty="0"/>
          </a:p>
        </p:txBody>
      </p:sp>
      <p:sp>
        <p:nvSpPr>
          <p:cNvPr id="7" name="Footer Placeholder 6"/>
          <p:cNvSpPr>
            <a:spLocks noGrp="1"/>
          </p:cNvSpPr>
          <p:nvPr>
            <p:ph type="ftr" sz="quarter" idx="11"/>
          </p:nvPr>
        </p:nvSpPr>
        <p:spPr/>
        <p:txBody>
          <a:bodyPr/>
          <a:lstStyle/>
          <a:p>
            <a:r>
              <a:rPr lang="en-US"/>
              <a:t>Mesa Water District – Cost Comparison Study </a:t>
            </a:r>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57328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t>May 3, 2018</a:t>
            </a:r>
            <a:endParaRPr lang="en-US" dirty="0"/>
          </a:p>
        </p:txBody>
      </p:sp>
      <p:sp>
        <p:nvSpPr>
          <p:cNvPr id="6" name="Footer Placeholder 5"/>
          <p:cNvSpPr>
            <a:spLocks noGrp="1"/>
          </p:cNvSpPr>
          <p:nvPr>
            <p:ph type="ftr" sz="quarter" idx="11"/>
          </p:nvPr>
        </p:nvSpPr>
        <p:spPr/>
        <p:txBody>
          <a:bodyPr/>
          <a:lstStyle/>
          <a:p>
            <a:r>
              <a:rPr lang="en-US"/>
              <a:t>Mesa Water District – Cost Comparison Study </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68558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r>
              <a:rPr lang="en-US"/>
              <a:t>May 3, 2018</a:t>
            </a:r>
            <a:endParaRPr lang="en-US" dirty="0"/>
          </a:p>
        </p:txBody>
      </p:sp>
      <p:sp>
        <p:nvSpPr>
          <p:cNvPr id="9" name="Footer Placeholder 8"/>
          <p:cNvSpPr>
            <a:spLocks noGrp="1"/>
          </p:cNvSpPr>
          <p:nvPr>
            <p:ph type="ftr" sz="quarter" idx="11"/>
          </p:nvPr>
        </p:nvSpPr>
        <p:spPr/>
        <p:txBody>
          <a:bodyPr/>
          <a:lstStyle/>
          <a:p>
            <a:r>
              <a:rPr lang="en-US"/>
              <a:t>Mesa Water District – Cost Comparison Study </a:t>
            </a:r>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921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r>
              <a:rPr lang="en-US"/>
              <a:t>May 3, 2018</a:t>
            </a:r>
            <a:endParaRPr lang="en-US" dirty="0"/>
          </a:p>
        </p:txBody>
      </p:sp>
      <p:sp>
        <p:nvSpPr>
          <p:cNvPr id="9" name="Footer Placeholder 8"/>
          <p:cNvSpPr>
            <a:spLocks noGrp="1"/>
          </p:cNvSpPr>
          <p:nvPr>
            <p:ph type="ftr" sz="quarter" idx="11"/>
          </p:nvPr>
        </p:nvSpPr>
        <p:spPr>
          <a:xfrm>
            <a:off x="2624326" y="6356351"/>
            <a:ext cx="4433638" cy="365125"/>
          </a:xfrm>
        </p:spPr>
        <p:txBody>
          <a:bodyPr/>
          <a:lstStyle/>
          <a:p>
            <a:r>
              <a:rPr lang="en-US"/>
              <a:t>Mesa Water District – Cost Comparison Study </a:t>
            </a:r>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43361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r>
              <a:rPr lang="en-US"/>
              <a:t>May 3, 2018</a:t>
            </a:r>
            <a:endParaRPr lang="en-US" dirty="0"/>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pPr algn="ctr"/>
            <a:r>
              <a:rPr lang="en-US" i="1">
                <a:solidFill>
                  <a:srgbClr val="002060"/>
                </a:solidFill>
              </a:rPr>
              <a:t>Mesa Water District – Cost Comparison Study </a:t>
            </a:r>
            <a:endParaRPr lang="en-US" dirty="0"/>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4FAB73BC-B049-4115-A692-8D63A059BFB8}" type="slidenum">
              <a:rPr lang="en-US" smtClean="0"/>
              <a:pPr/>
              <a:t>‹#›</a:t>
            </a:fld>
            <a:endParaRPr lang="en-US" dirty="0"/>
          </a:p>
        </p:txBody>
      </p:sp>
      <p:grpSp>
        <p:nvGrpSpPr>
          <p:cNvPr id="9" name="Group 8">
            <a:extLst>
              <a:ext uri="{FF2B5EF4-FFF2-40B4-BE49-F238E27FC236}">
                <a16:creationId xmlns:a16="http://schemas.microsoft.com/office/drawing/2014/main" id="{1445F912-EB9B-48B4-BC65-D07251C61B3E}"/>
              </a:ext>
            </a:extLst>
          </p:cNvPr>
          <p:cNvGrpSpPr/>
          <p:nvPr userDrawn="1"/>
        </p:nvGrpSpPr>
        <p:grpSpPr>
          <a:xfrm>
            <a:off x="570760" y="4665467"/>
            <a:ext cx="1441175" cy="1192777"/>
            <a:chOff x="774081" y="4532243"/>
            <a:chExt cx="1921566" cy="1192777"/>
          </a:xfrm>
        </p:grpSpPr>
        <p:sp>
          <p:nvSpPr>
            <p:cNvPr id="10" name="Rectangle 9">
              <a:extLst>
                <a:ext uri="{FF2B5EF4-FFF2-40B4-BE49-F238E27FC236}">
                  <a16:creationId xmlns:a16="http://schemas.microsoft.com/office/drawing/2014/main" id="{D62BCA3D-0A12-43D9-B317-D635A113B81F}"/>
                </a:ext>
              </a:extLst>
            </p:cNvPr>
            <p:cNvSpPr/>
            <p:nvPr userDrawn="1"/>
          </p:nvSpPr>
          <p:spPr>
            <a:xfrm>
              <a:off x="774081" y="4532243"/>
              <a:ext cx="1921566" cy="1192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a:extLst>
                <a:ext uri="{FF2B5EF4-FFF2-40B4-BE49-F238E27FC236}">
                  <a16:creationId xmlns:a16="http://schemas.microsoft.com/office/drawing/2014/main" id="{F4F8D855-4655-46BC-BD18-DF3C25BE32B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81331" y="4619493"/>
              <a:ext cx="1680562" cy="1060255"/>
            </a:xfrm>
            <a:prstGeom prst="rect">
              <a:avLst/>
            </a:prstGeom>
          </p:spPr>
        </p:pic>
      </p:grpSp>
      <p:pic>
        <p:nvPicPr>
          <p:cNvPr id="12" name="Picture 11">
            <a:extLst>
              <a:ext uri="{FF2B5EF4-FFF2-40B4-BE49-F238E27FC236}">
                <a16:creationId xmlns:a16="http://schemas.microsoft.com/office/drawing/2014/main" id="{AB67DDDE-1E86-4BD6-846E-3CEE71912215}"/>
              </a:ext>
            </a:extLst>
          </p:cNvPr>
          <p:cNvPicPr>
            <a:picLocks noChangeAspect="1"/>
          </p:cNvPicPr>
          <p:nvPr userDrawn="1"/>
        </p:nvPicPr>
        <p:blipFill>
          <a:blip r:embed="rId14"/>
          <a:stretch>
            <a:fillRect/>
          </a:stretch>
        </p:blipFill>
        <p:spPr>
          <a:xfrm>
            <a:off x="-13827" y="6356351"/>
            <a:ext cx="2590469" cy="432638"/>
          </a:xfrm>
          <a:prstGeom prst="rect">
            <a:avLst/>
          </a:prstGeom>
        </p:spPr>
      </p:pic>
    </p:spTree>
    <p:extLst>
      <p:ext uri="{BB962C8B-B14F-4D97-AF65-F5344CB8AC3E}">
        <p14:creationId xmlns:p14="http://schemas.microsoft.com/office/powerpoint/2010/main" val="270311966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825011" y="2624463"/>
            <a:ext cx="5486400" cy="1373339"/>
          </a:xfrm>
          <a:ln>
            <a:solidFill>
              <a:schemeClr val="accent1">
                <a:lumMod val="20000"/>
                <a:lumOff val="80000"/>
              </a:schemeClr>
            </a:solidFill>
          </a:ln>
          <a:scene3d>
            <a:camera prst="orthographicFront"/>
            <a:lightRig rig="threePt" dir="t"/>
          </a:scene3d>
          <a:sp3d>
            <a:bevelT/>
          </a:sp3d>
        </p:spPr>
        <p:txBody>
          <a:bodyPr anchor="t"/>
          <a:lstStyle/>
          <a:p>
            <a:pPr algn="ctr"/>
            <a:r>
              <a:rPr lang="en-US" sz="4500" b="1" dirty="0">
                <a:effectLst>
                  <a:reflection blurRad="6350" stA="55000" endA="300" endPos="45500" dir="5400000" sy="-100000" algn="bl" rotWithShape="0"/>
                </a:effectLst>
                <a:latin typeface="Cambria" pitchFamily="18" charset="0"/>
              </a:rPr>
              <a:t>2019 Water Cost </a:t>
            </a:r>
            <a:br>
              <a:rPr lang="en-US" sz="4500" b="1" dirty="0">
                <a:effectLst>
                  <a:reflection blurRad="6350" stA="55000" endA="300" endPos="45500" dir="5400000" sy="-100000" algn="bl" rotWithShape="0"/>
                </a:effectLst>
                <a:latin typeface="Cambria" pitchFamily="18" charset="0"/>
              </a:rPr>
            </a:br>
            <a:r>
              <a:rPr lang="en-US" sz="4500" b="1" dirty="0">
                <a:effectLst>
                  <a:reflection blurRad="6350" stA="55000" endA="300" endPos="45500" dir="5400000" sy="-100000" algn="bl" rotWithShape="0"/>
                </a:effectLst>
                <a:latin typeface="Cambria" pitchFamily="18" charset="0"/>
              </a:rPr>
              <a:t>Comparison Study</a:t>
            </a:r>
            <a:endParaRPr lang="en-US" dirty="0"/>
          </a:p>
        </p:txBody>
      </p:sp>
      <p:sp>
        <p:nvSpPr>
          <p:cNvPr id="8" name="Subtitle 7"/>
          <p:cNvSpPr>
            <a:spLocks noGrp="1"/>
          </p:cNvSpPr>
          <p:nvPr>
            <p:ph type="subTitle" idx="1"/>
          </p:nvPr>
        </p:nvSpPr>
        <p:spPr>
          <a:xfrm>
            <a:off x="825011" y="4276299"/>
            <a:ext cx="5486400" cy="769436"/>
          </a:xfrm>
        </p:spPr>
        <p:txBody>
          <a:bodyPr>
            <a:normAutofit lnSpcReduction="10000"/>
          </a:bodyPr>
          <a:lstStyle/>
          <a:p>
            <a:pPr algn="ctr"/>
            <a:r>
              <a:rPr lang="en-US" dirty="0"/>
              <a:t>Webinar</a:t>
            </a:r>
          </a:p>
          <a:p>
            <a:pPr algn="ctr"/>
            <a:r>
              <a:rPr lang="en-US" dirty="0"/>
              <a:t>May 13, 2021</a:t>
            </a:r>
          </a:p>
          <a:p>
            <a:endParaRPr lang="en-US" dirty="0"/>
          </a:p>
        </p:txBody>
      </p:sp>
      <p:grpSp>
        <p:nvGrpSpPr>
          <p:cNvPr id="4" name="Group 3"/>
          <p:cNvGrpSpPr/>
          <p:nvPr/>
        </p:nvGrpSpPr>
        <p:grpSpPr>
          <a:xfrm>
            <a:off x="7153835" y="4096059"/>
            <a:ext cx="1815353" cy="1129916"/>
            <a:chOff x="2889504" y="4169664"/>
            <a:chExt cx="3621024" cy="1755648"/>
          </a:xfrm>
        </p:grpSpPr>
        <p:sp>
          <p:nvSpPr>
            <p:cNvPr id="2" name="Rectangle 1"/>
            <p:cNvSpPr/>
            <p:nvPr/>
          </p:nvSpPr>
          <p:spPr>
            <a:xfrm>
              <a:off x="2889504" y="4169664"/>
              <a:ext cx="3621024" cy="1755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610" y="4297099"/>
              <a:ext cx="2378812" cy="1500777"/>
            </a:xfrm>
            <a:prstGeom prst="rect">
              <a:avLst/>
            </a:prstGeom>
          </p:spPr>
        </p:pic>
      </p:grpSp>
      <p:pic>
        <p:nvPicPr>
          <p:cNvPr id="9" name="Picture 8">
            <a:extLst>
              <a:ext uri="{FF2B5EF4-FFF2-40B4-BE49-F238E27FC236}">
                <a16:creationId xmlns:a16="http://schemas.microsoft.com/office/drawing/2014/main" id="{E8F06096-694C-4F3D-9FA2-D3C25249B7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580877"/>
            <a:ext cx="2352394" cy="382088"/>
          </a:xfrm>
          <a:prstGeom prst="rect">
            <a:avLst/>
          </a:prstGeom>
        </p:spPr>
      </p:pic>
    </p:spTree>
    <p:extLst>
      <p:ext uri="{BB962C8B-B14F-4D97-AF65-F5344CB8AC3E}">
        <p14:creationId xmlns:p14="http://schemas.microsoft.com/office/powerpoint/2010/main" val="4006276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0814A-961F-4A77-895F-6100EFDC6A48}"/>
              </a:ext>
            </a:extLst>
          </p:cNvPr>
          <p:cNvSpPr>
            <a:spLocks noGrp="1"/>
          </p:cNvSpPr>
          <p:nvPr>
            <p:ph type="title"/>
          </p:nvPr>
        </p:nvSpPr>
        <p:spPr/>
        <p:txBody>
          <a:bodyPr anchor="t"/>
          <a:lstStyle/>
          <a:p>
            <a:r>
              <a:rPr lang="en-US" b="1" dirty="0"/>
              <a:t>Expenditure comparison per capita</a:t>
            </a:r>
            <a:r>
              <a:rPr lang="en-US" b="1"/>
              <a:t/>
            </a:r>
            <a:br>
              <a:rPr lang="en-US" b="1"/>
            </a:br>
            <a:r>
              <a:rPr lang="en-US" b="1"/>
              <a:t>2018 / 2019</a:t>
            </a:r>
            <a:r>
              <a:rPr lang="en-US" b="1" dirty="0"/>
              <a:t/>
            </a:r>
            <a:br>
              <a:rPr lang="en-US" b="1" dirty="0"/>
            </a:br>
            <a:endParaRPr lang="en-US" dirty="0"/>
          </a:p>
        </p:txBody>
      </p:sp>
      <p:sp>
        <p:nvSpPr>
          <p:cNvPr id="4" name="Date Placeholder 3">
            <a:extLst>
              <a:ext uri="{FF2B5EF4-FFF2-40B4-BE49-F238E27FC236}">
                <a16:creationId xmlns:a16="http://schemas.microsoft.com/office/drawing/2014/main" id="{FBE83F24-0D3B-4B78-9EEE-0FD118DD25F9}"/>
              </a:ext>
            </a:extLst>
          </p:cNvPr>
          <p:cNvSpPr>
            <a:spLocks noGrp="1"/>
          </p:cNvSpPr>
          <p:nvPr>
            <p:ph type="dt" sz="half" idx="10"/>
          </p:nvPr>
        </p:nvSpPr>
        <p:spPr/>
        <p:txBody>
          <a:bodyPr/>
          <a:lstStyle/>
          <a:p>
            <a:pPr algn="r"/>
            <a:r>
              <a:rPr lang="en-US" dirty="0"/>
              <a:t>May </a:t>
            </a:r>
            <a:r>
              <a:rPr lang="en-US" dirty="0" smtClean="0"/>
              <a:t>13</a:t>
            </a:r>
            <a:r>
              <a:rPr lang="en-US" dirty="0"/>
              <a:t>, </a:t>
            </a:r>
            <a:r>
              <a:rPr lang="en-US" dirty="0" smtClean="0"/>
              <a:t>2021</a:t>
            </a:r>
            <a:endParaRPr lang="en-US" dirty="0"/>
          </a:p>
        </p:txBody>
      </p:sp>
      <p:sp>
        <p:nvSpPr>
          <p:cNvPr id="5" name="Footer Placeholder 4">
            <a:extLst>
              <a:ext uri="{FF2B5EF4-FFF2-40B4-BE49-F238E27FC236}">
                <a16:creationId xmlns:a16="http://schemas.microsoft.com/office/drawing/2014/main" id="{49BB7C8A-B14D-4EF4-86CB-93FEBFAE55B3}"/>
              </a:ext>
            </a:extLst>
          </p:cNvPr>
          <p:cNvSpPr>
            <a:spLocks noGrp="1"/>
          </p:cNvSpPr>
          <p:nvPr>
            <p:ph type="ftr" sz="quarter" idx="11"/>
          </p:nvPr>
        </p:nvSpPr>
        <p:spPr/>
        <p:txBody>
          <a:bodyPr/>
          <a:lstStyle/>
          <a:p>
            <a:r>
              <a:rPr lang="en-US"/>
              <a:t>Mesa Water District – Cost Comparison Study </a:t>
            </a:r>
            <a:endParaRPr lang="en-US" dirty="0"/>
          </a:p>
        </p:txBody>
      </p:sp>
      <p:sp>
        <p:nvSpPr>
          <p:cNvPr id="6" name="Slide Number Placeholder 5">
            <a:extLst>
              <a:ext uri="{FF2B5EF4-FFF2-40B4-BE49-F238E27FC236}">
                <a16:creationId xmlns:a16="http://schemas.microsoft.com/office/drawing/2014/main" id="{3FEB769D-5D44-4EE9-A5B8-6B67CF605B3C}"/>
              </a:ext>
            </a:extLst>
          </p:cNvPr>
          <p:cNvSpPr>
            <a:spLocks noGrp="1"/>
          </p:cNvSpPr>
          <p:nvPr>
            <p:ph type="sldNum" sz="quarter" idx="12"/>
          </p:nvPr>
        </p:nvSpPr>
        <p:spPr/>
        <p:txBody>
          <a:bodyPr/>
          <a:lstStyle/>
          <a:p>
            <a:fld id="{4FAB73BC-B049-4115-A692-8D63A059BFB8}" type="slidenum">
              <a:rPr lang="en-US" smtClean="0"/>
              <a:pPr/>
              <a:t>10</a:t>
            </a:fld>
            <a:endParaRPr lang="en-US" dirty="0"/>
          </a:p>
        </p:txBody>
      </p:sp>
      <p:sp>
        <p:nvSpPr>
          <p:cNvPr id="9" name="TextBox 8">
            <a:extLst>
              <a:ext uri="{FF2B5EF4-FFF2-40B4-BE49-F238E27FC236}">
                <a16:creationId xmlns:a16="http://schemas.microsoft.com/office/drawing/2014/main" id="{F12AF838-CA95-4938-A195-1B373491C3B1}"/>
              </a:ext>
            </a:extLst>
          </p:cNvPr>
          <p:cNvSpPr txBox="1"/>
          <p:nvPr/>
        </p:nvSpPr>
        <p:spPr>
          <a:xfrm>
            <a:off x="2588855" y="5041334"/>
            <a:ext cx="6353444" cy="507831"/>
          </a:xfrm>
          <a:prstGeom prst="rect">
            <a:avLst/>
          </a:prstGeom>
          <a:noFill/>
        </p:spPr>
        <p:txBody>
          <a:bodyPr wrap="square" rtlCol="0">
            <a:spAutoFit/>
          </a:bodyPr>
          <a:lstStyle/>
          <a:p>
            <a:r>
              <a:rPr lang="en-US" sz="900" b="1" i="1" u="sng" dirty="0">
                <a:latin typeface="Calibri" panose="020F0502020204030204" pitchFamily="34" charset="0"/>
              </a:rPr>
              <a:t>Data Sources</a:t>
            </a:r>
            <a:r>
              <a:rPr lang="en-US" sz="900" i="1" dirty="0">
                <a:latin typeface="Calibri" panose="020F0502020204030204" pitchFamily="34" charset="0"/>
              </a:rPr>
              <a:t>: </a:t>
            </a:r>
          </a:p>
          <a:p>
            <a:r>
              <a:rPr lang="en-US" sz="900" i="1" dirty="0">
                <a:latin typeface="Calibri" panose="020F0502020204030204" pitchFamily="34" charset="0"/>
              </a:rPr>
              <a:t>California State Controller's Office, Special Districts Financial Data for total costs and long-term debt</a:t>
            </a:r>
          </a:p>
          <a:p>
            <a:r>
              <a:rPr lang="en-US" sz="900" i="1" dirty="0">
                <a:latin typeface="Calibri" panose="020F0502020204030204" pitchFamily="34" charset="0"/>
              </a:rPr>
              <a:t>Population from Orange County Water Suppliers  - respective agencies’ 2015 UWMP</a:t>
            </a:r>
          </a:p>
        </p:txBody>
      </p:sp>
      <p:pic>
        <p:nvPicPr>
          <p:cNvPr id="3" name="Picture 2">
            <a:extLst>
              <a:ext uri="{FF2B5EF4-FFF2-40B4-BE49-F238E27FC236}">
                <a16:creationId xmlns:a16="http://schemas.microsoft.com/office/drawing/2014/main" id="{8E3F8E24-6CD6-41C2-B0C9-BDCD8940FA15}"/>
              </a:ext>
            </a:extLst>
          </p:cNvPr>
          <p:cNvPicPr>
            <a:picLocks noChangeAspect="1"/>
          </p:cNvPicPr>
          <p:nvPr/>
        </p:nvPicPr>
        <p:blipFill>
          <a:blip r:embed="rId3">
            <a:extLst>
              <a:ext uri="{96DAC541-7B7A-43D3-8B79-37D633B846F1}">
                <asvg:svgBlip xmlns:asvg="http://schemas.microsoft.com/office/drawing/2016/SVG/main" xmlns="" r:embed="rId4"/>
              </a:ext>
            </a:extLst>
          </a:blip>
          <a:srcRect/>
          <a:stretch/>
        </p:blipFill>
        <p:spPr>
          <a:xfrm>
            <a:off x="2693813" y="1649506"/>
            <a:ext cx="6063727" cy="3391828"/>
          </a:xfrm>
          <a:prstGeom prst="rect">
            <a:avLst/>
          </a:prstGeom>
        </p:spPr>
      </p:pic>
    </p:spTree>
    <p:extLst>
      <p:ext uri="{BB962C8B-B14F-4D97-AF65-F5344CB8AC3E}">
        <p14:creationId xmlns:p14="http://schemas.microsoft.com/office/powerpoint/2010/main" val="2896550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39AE7-F3DF-4624-A5F6-6EE50305B0AB}"/>
              </a:ext>
            </a:extLst>
          </p:cNvPr>
          <p:cNvSpPr>
            <a:spLocks noGrp="1"/>
          </p:cNvSpPr>
          <p:nvPr>
            <p:ph type="title"/>
          </p:nvPr>
        </p:nvSpPr>
        <p:spPr/>
        <p:txBody>
          <a:bodyPr anchor="t"/>
          <a:lstStyle/>
          <a:p>
            <a:r>
              <a:rPr lang="en-US" b="1" dirty="0"/>
              <a:t>Population and total expenditure</a:t>
            </a:r>
            <a:br>
              <a:rPr lang="en-US" b="1" dirty="0"/>
            </a:br>
            <a:r>
              <a:rPr lang="en-US" b="1" dirty="0"/>
              <a:t>2019</a:t>
            </a:r>
            <a:br>
              <a:rPr lang="en-US" b="1" dirty="0"/>
            </a:br>
            <a:endParaRPr lang="en-US" dirty="0"/>
          </a:p>
        </p:txBody>
      </p:sp>
      <p:sp>
        <p:nvSpPr>
          <p:cNvPr id="5" name="Footer Placeholder 4">
            <a:extLst>
              <a:ext uri="{FF2B5EF4-FFF2-40B4-BE49-F238E27FC236}">
                <a16:creationId xmlns:a16="http://schemas.microsoft.com/office/drawing/2014/main" id="{E7932F30-28EE-4962-A05F-E8B25C05E7EB}"/>
              </a:ext>
            </a:extLst>
          </p:cNvPr>
          <p:cNvSpPr>
            <a:spLocks noGrp="1"/>
          </p:cNvSpPr>
          <p:nvPr>
            <p:ph type="ftr" sz="quarter" idx="11"/>
          </p:nvPr>
        </p:nvSpPr>
        <p:spPr/>
        <p:txBody>
          <a:bodyPr/>
          <a:lstStyle/>
          <a:p>
            <a:r>
              <a:rPr lang="en-US"/>
              <a:t>Mesa Water District – Cost Comparison Study </a:t>
            </a:r>
            <a:endParaRPr lang="en-US" dirty="0"/>
          </a:p>
        </p:txBody>
      </p:sp>
      <p:sp>
        <p:nvSpPr>
          <p:cNvPr id="6" name="Slide Number Placeholder 5">
            <a:extLst>
              <a:ext uri="{FF2B5EF4-FFF2-40B4-BE49-F238E27FC236}">
                <a16:creationId xmlns:a16="http://schemas.microsoft.com/office/drawing/2014/main" id="{C21DC63C-2733-48EA-98F1-6F753C412A09}"/>
              </a:ext>
            </a:extLst>
          </p:cNvPr>
          <p:cNvSpPr>
            <a:spLocks noGrp="1"/>
          </p:cNvSpPr>
          <p:nvPr>
            <p:ph type="sldNum" sz="quarter" idx="12"/>
          </p:nvPr>
        </p:nvSpPr>
        <p:spPr/>
        <p:txBody>
          <a:bodyPr/>
          <a:lstStyle/>
          <a:p>
            <a:fld id="{4FAB73BC-B049-4115-A692-8D63A059BFB8}" type="slidenum">
              <a:rPr lang="en-US" smtClean="0"/>
              <a:pPr/>
              <a:t>11</a:t>
            </a:fld>
            <a:endParaRPr lang="en-US" dirty="0"/>
          </a:p>
        </p:txBody>
      </p:sp>
      <p:sp>
        <p:nvSpPr>
          <p:cNvPr id="9" name="TextBox 8">
            <a:extLst>
              <a:ext uri="{FF2B5EF4-FFF2-40B4-BE49-F238E27FC236}">
                <a16:creationId xmlns:a16="http://schemas.microsoft.com/office/drawing/2014/main" id="{0F9D1724-5540-4438-AC46-2A353435BE93}"/>
              </a:ext>
            </a:extLst>
          </p:cNvPr>
          <p:cNvSpPr txBox="1"/>
          <p:nvPr/>
        </p:nvSpPr>
        <p:spPr>
          <a:xfrm>
            <a:off x="2583799" y="4973836"/>
            <a:ext cx="6353444" cy="507831"/>
          </a:xfrm>
          <a:prstGeom prst="rect">
            <a:avLst/>
          </a:prstGeom>
          <a:noFill/>
        </p:spPr>
        <p:txBody>
          <a:bodyPr wrap="square" rtlCol="0">
            <a:spAutoFit/>
          </a:bodyPr>
          <a:lstStyle/>
          <a:p>
            <a:r>
              <a:rPr lang="en-US" sz="900" b="1" i="1" u="sng" dirty="0">
                <a:latin typeface="Calibri" panose="020F0502020204030204" pitchFamily="34" charset="0"/>
              </a:rPr>
              <a:t>Data Sources</a:t>
            </a:r>
            <a:r>
              <a:rPr lang="en-US" sz="900" i="1" dirty="0">
                <a:latin typeface="Calibri" panose="020F0502020204030204" pitchFamily="34" charset="0"/>
              </a:rPr>
              <a:t>: </a:t>
            </a:r>
          </a:p>
          <a:p>
            <a:r>
              <a:rPr lang="en-US" sz="900" i="1" dirty="0">
                <a:latin typeface="Calibri" panose="020F0502020204030204" pitchFamily="34" charset="0"/>
              </a:rPr>
              <a:t>California State Controller's Office, Special Districts Financial Data for 2019</a:t>
            </a:r>
          </a:p>
          <a:p>
            <a:r>
              <a:rPr lang="en-US" sz="900" i="1" dirty="0">
                <a:latin typeface="Calibri" panose="020F0502020204030204" pitchFamily="34" charset="0"/>
              </a:rPr>
              <a:t>Population from Orange County Water Suppliers  -</a:t>
            </a:r>
            <a:r>
              <a:rPr lang="en-US" sz="900" i="1" dirty="0">
                <a:solidFill>
                  <a:srgbClr val="FF0000"/>
                </a:solidFill>
                <a:latin typeface="Calibri" panose="020F0502020204030204" pitchFamily="34" charset="0"/>
              </a:rPr>
              <a:t> </a:t>
            </a:r>
            <a:r>
              <a:rPr lang="en-US" sz="900" i="1" dirty="0">
                <a:latin typeface="Calibri" panose="020F0502020204030204" pitchFamily="34" charset="0"/>
              </a:rPr>
              <a:t> respective agencies’ 2015 UWMP</a:t>
            </a:r>
            <a:endParaRPr lang="en-US" sz="900" i="1" dirty="0">
              <a:solidFill>
                <a:srgbClr val="FF0000"/>
              </a:solidFill>
              <a:latin typeface="Calibri" panose="020F0502020204030204" pitchFamily="34" charset="0"/>
            </a:endParaRPr>
          </a:p>
        </p:txBody>
      </p:sp>
      <p:pic>
        <p:nvPicPr>
          <p:cNvPr id="3" name="Picture 2">
            <a:extLst>
              <a:ext uri="{FF2B5EF4-FFF2-40B4-BE49-F238E27FC236}">
                <a16:creationId xmlns:a16="http://schemas.microsoft.com/office/drawing/2014/main" id="{D59C2B7E-9FCD-4D58-9A2A-C2FDCFF769B4}"/>
              </a:ext>
            </a:extLst>
          </p:cNvPr>
          <p:cNvPicPr>
            <a:picLocks noChangeAspect="1"/>
          </p:cNvPicPr>
          <p:nvPr/>
        </p:nvPicPr>
        <p:blipFill>
          <a:blip r:embed="rId3">
            <a:extLst>
              <a:ext uri="{96DAC541-7B7A-43D3-8B79-37D633B846F1}">
                <asvg:svgBlip xmlns:asvg="http://schemas.microsoft.com/office/drawing/2016/SVG/main" xmlns="" r:embed="rId4"/>
              </a:ext>
            </a:extLst>
          </a:blip>
          <a:srcRect/>
          <a:stretch/>
        </p:blipFill>
        <p:spPr>
          <a:xfrm>
            <a:off x="2622147" y="1123838"/>
            <a:ext cx="6068605" cy="3657917"/>
          </a:xfrm>
          <a:prstGeom prst="rect">
            <a:avLst/>
          </a:prstGeom>
        </p:spPr>
      </p:pic>
    </p:spTree>
    <p:extLst>
      <p:ext uri="{BB962C8B-B14F-4D97-AF65-F5344CB8AC3E}">
        <p14:creationId xmlns:p14="http://schemas.microsoft.com/office/powerpoint/2010/main" val="3854105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DF24B-98A4-4828-BC2A-F6AE53214E08}"/>
              </a:ext>
            </a:extLst>
          </p:cNvPr>
          <p:cNvSpPr>
            <a:spLocks noGrp="1"/>
          </p:cNvSpPr>
          <p:nvPr>
            <p:ph type="title"/>
          </p:nvPr>
        </p:nvSpPr>
        <p:spPr>
          <a:xfrm>
            <a:off x="189689" y="1123838"/>
            <a:ext cx="2366224" cy="4601183"/>
          </a:xfrm>
        </p:spPr>
        <p:txBody>
          <a:bodyPr anchor="t"/>
          <a:lstStyle/>
          <a:p>
            <a:r>
              <a:rPr lang="en-US" b="1" dirty="0"/>
              <a:t>Total expenditures per capita 2009-2019</a:t>
            </a:r>
            <a:r>
              <a:rPr lang="en-US" dirty="0"/>
              <a:t/>
            </a:r>
            <a:br>
              <a:rPr lang="en-US" dirty="0"/>
            </a:br>
            <a:endParaRPr lang="en-US" dirty="0"/>
          </a:p>
        </p:txBody>
      </p:sp>
      <p:sp>
        <p:nvSpPr>
          <p:cNvPr id="5" name="Footer Placeholder 4">
            <a:extLst>
              <a:ext uri="{FF2B5EF4-FFF2-40B4-BE49-F238E27FC236}">
                <a16:creationId xmlns:a16="http://schemas.microsoft.com/office/drawing/2014/main" id="{873B0623-B52A-4FA1-A674-9DE7C16CAC65}"/>
              </a:ext>
            </a:extLst>
          </p:cNvPr>
          <p:cNvSpPr>
            <a:spLocks noGrp="1"/>
          </p:cNvSpPr>
          <p:nvPr>
            <p:ph type="ftr" sz="quarter" idx="11"/>
          </p:nvPr>
        </p:nvSpPr>
        <p:spPr/>
        <p:txBody>
          <a:bodyPr/>
          <a:lstStyle/>
          <a:p>
            <a:r>
              <a:rPr lang="en-US"/>
              <a:t>Mesa Water District – Cost Comparison Study </a:t>
            </a:r>
            <a:endParaRPr lang="en-US" dirty="0"/>
          </a:p>
        </p:txBody>
      </p:sp>
      <p:sp>
        <p:nvSpPr>
          <p:cNvPr id="6" name="Slide Number Placeholder 5">
            <a:extLst>
              <a:ext uri="{FF2B5EF4-FFF2-40B4-BE49-F238E27FC236}">
                <a16:creationId xmlns:a16="http://schemas.microsoft.com/office/drawing/2014/main" id="{F115B745-A3F0-4E6B-B2B1-74FB3240730B}"/>
              </a:ext>
            </a:extLst>
          </p:cNvPr>
          <p:cNvSpPr>
            <a:spLocks noGrp="1"/>
          </p:cNvSpPr>
          <p:nvPr>
            <p:ph type="sldNum" sz="quarter" idx="12"/>
          </p:nvPr>
        </p:nvSpPr>
        <p:spPr/>
        <p:txBody>
          <a:bodyPr/>
          <a:lstStyle/>
          <a:p>
            <a:fld id="{4FAB73BC-B049-4115-A692-8D63A059BFB8}" type="slidenum">
              <a:rPr lang="en-US" smtClean="0"/>
              <a:pPr/>
              <a:t>12</a:t>
            </a:fld>
            <a:endParaRPr lang="en-US" dirty="0"/>
          </a:p>
        </p:txBody>
      </p:sp>
      <p:graphicFrame>
        <p:nvGraphicFramePr>
          <p:cNvPr id="10" name="Table 9">
            <a:extLst>
              <a:ext uri="{FF2B5EF4-FFF2-40B4-BE49-F238E27FC236}">
                <a16:creationId xmlns:a16="http://schemas.microsoft.com/office/drawing/2014/main" id="{4B491A77-FFF6-4B87-9FC5-95CC8478AC32}"/>
              </a:ext>
            </a:extLst>
          </p:cNvPr>
          <p:cNvGraphicFramePr>
            <a:graphicFrameLocks noGrp="1"/>
          </p:cNvGraphicFramePr>
          <p:nvPr>
            <p:extLst>
              <p:ext uri="{D42A27DB-BD31-4B8C-83A1-F6EECF244321}">
                <p14:modId xmlns:p14="http://schemas.microsoft.com/office/powerpoint/2010/main" val="2981012735"/>
              </p:ext>
            </p:extLst>
          </p:nvPr>
        </p:nvGraphicFramePr>
        <p:xfrm>
          <a:off x="2634160" y="4789999"/>
          <a:ext cx="6095774" cy="695350"/>
        </p:xfrm>
        <a:graphic>
          <a:graphicData uri="http://schemas.openxmlformats.org/drawingml/2006/table">
            <a:tbl>
              <a:tblPr>
                <a:tableStyleId>{8EC20E35-A176-4012-BC5E-935CFFF8708E}</a:tableStyleId>
              </a:tblPr>
              <a:tblGrid>
                <a:gridCol w="563525">
                  <a:extLst>
                    <a:ext uri="{9D8B030D-6E8A-4147-A177-3AD203B41FA5}">
                      <a16:colId xmlns:a16="http://schemas.microsoft.com/office/drawing/2014/main" val="3499973225"/>
                    </a:ext>
                  </a:extLst>
                </a:gridCol>
                <a:gridCol w="444798">
                  <a:extLst>
                    <a:ext uri="{9D8B030D-6E8A-4147-A177-3AD203B41FA5}">
                      <a16:colId xmlns:a16="http://schemas.microsoft.com/office/drawing/2014/main" val="743318657"/>
                    </a:ext>
                  </a:extLst>
                </a:gridCol>
                <a:gridCol w="473607">
                  <a:extLst>
                    <a:ext uri="{9D8B030D-6E8A-4147-A177-3AD203B41FA5}">
                      <a16:colId xmlns:a16="http://schemas.microsoft.com/office/drawing/2014/main" val="1050583840"/>
                    </a:ext>
                  </a:extLst>
                </a:gridCol>
                <a:gridCol w="473607">
                  <a:extLst>
                    <a:ext uri="{9D8B030D-6E8A-4147-A177-3AD203B41FA5}">
                      <a16:colId xmlns:a16="http://schemas.microsoft.com/office/drawing/2014/main" val="1303181727"/>
                    </a:ext>
                  </a:extLst>
                </a:gridCol>
                <a:gridCol w="473607">
                  <a:extLst>
                    <a:ext uri="{9D8B030D-6E8A-4147-A177-3AD203B41FA5}">
                      <a16:colId xmlns:a16="http://schemas.microsoft.com/office/drawing/2014/main" val="4054270109"/>
                    </a:ext>
                  </a:extLst>
                </a:gridCol>
                <a:gridCol w="473607">
                  <a:extLst>
                    <a:ext uri="{9D8B030D-6E8A-4147-A177-3AD203B41FA5}">
                      <a16:colId xmlns:a16="http://schemas.microsoft.com/office/drawing/2014/main" val="3044998312"/>
                    </a:ext>
                  </a:extLst>
                </a:gridCol>
                <a:gridCol w="473607">
                  <a:extLst>
                    <a:ext uri="{9D8B030D-6E8A-4147-A177-3AD203B41FA5}">
                      <a16:colId xmlns:a16="http://schemas.microsoft.com/office/drawing/2014/main" val="3155041283"/>
                    </a:ext>
                  </a:extLst>
                </a:gridCol>
                <a:gridCol w="679854">
                  <a:extLst>
                    <a:ext uri="{9D8B030D-6E8A-4147-A177-3AD203B41FA5}">
                      <a16:colId xmlns:a16="http://schemas.microsoft.com/office/drawing/2014/main" val="3936184264"/>
                    </a:ext>
                  </a:extLst>
                </a:gridCol>
                <a:gridCol w="679854">
                  <a:extLst>
                    <a:ext uri="{9D8B030D-6E8A-4147-A177-3AD203B41FA5}">
                      <a16:colId xmlns:a16="http://schemas.microsoft.com/office/drawing/2014/main" val="2105819533"/>
                    </a:ext>
                  </a:extLst>
                </a:gridCol>
                <a:gridCol w="679854">
                  <a:extLst>
                    <a:ext uri="{9D8B030D-6E8A-4147-A177-3AD203B41FA5}">
                      <a16:colId xmlns:a16="http://schemas.microsoft.com/office/drawing/2014/main" val="2131998863"/>
                    </a:ext>
                  </a:extLst>
                </a:gridCol>
                <a:gridCol w="679854">
                  <a:extLst>
                    <a:ext uri="{9D8B030D-6E8A-4147-A177-3AD203B41FA5}">
                      <a16:colId xmlns:a16="http://schemas.microsoft.com/office/drawing/2014/main" val="1808456161"/>
                    </a:ext>
                  </a:extLst>
                </a:gridCol>
              </a:tblGrid>
              <a:tr h="215798">
                <a:tc>
                  <a:txBody>
                    <a:bodyPr/>
                    <a:lstStyle/>
                    <a:p>
                      <a:pPr algn="l" fontAlgn="b"/>
                      <a:r>
                        <a:rPr lang="en-US" sz="900" b="1" i="0" u="none" strike="noStrike" dirty="0">
                          <a:solidFill>
                            <a:srgbClr val="000000"/>
                          </a:solidFill>
                          <a:effectLst/>
                          <a:latin typeface="Calibri" panose="020F0502020204030204" pitchFamily="34" charset="0"/>
                        </a:rPr>
                        <a:t>2009 - 2019</a:t>
                      </a: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MNWD</a:t>
                      </a: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IRWD</a:t>
                      </a: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SMWD</a:t>
                      </a: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ETWD</a:t>
                      </a: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panose="020F0502020204030204" pitchFamily="34" charset="0"/>
                        </a:rPr>
                        <a:t>TCWD</a:t>
                      </a: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panose="020F0502020204030204" pitchFamily="34" charset="0"/>
                        </a:rPr>
                        <a:t>SWD</a:t>
                      </a: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panose="020F0502020204030204" pitchFamily="34" charset="0"/>
                        </a:rPr>
                        <a:t>YLWD</a:t>
                      </a: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panose="020F0502020204030204" pitchFamily="34" charset="0"/>
                        </a:rPr>
                        <a:t>LBCWD</a:t>
                      </a: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panose="020F0502020204030204" pitchFamily="34" charset="0"/>
                        </a:rPr>
                        <a:t>SCWD</a:t>
                      </a: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Mesa Water</a:t>
                      </a:r>
                    </a:p>
                  </a:txBody>
                  <a:tcPr marL="0" marR="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9473545"/>
                  </a:ext>
                </a:extLst>
              </a:tr>
              <a:tr h="239776">
                <a:tc>
                  <a:txBody>
                    <a:bodyPr/>
                    <a:lstStyle/>
                    <a:p>
                      <a:pPr algn="l" fontAlgn="b"/>
                      <a:r>
                        <a:rPr lang="en-US" sz="1050" b="0" i="0" u="none" strike="noStrike" dirty="0">
                          <a:solidFill>
                            <a:srgbClr val="000000"/>
                          </a:solidFill>
                          <a:effectLst/>
                          <a:latin typeface="Calibri" panose="020F0502020204030204" pitchFamily="34" charset="0"/>
                        </a:rPr>
                        <a:t>% change</a:t>
                      </a: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en-US" sz="1100" b="0" i="0" u="none" strike="noStrike" dirty="0">
                          <a:solidFill>
                            <a:srgbClr val="000000"/>
                          </a:solidFill>
                          <a:effectLst/>
                          <a:latin typeface="Calibri" panose="020F0502020204030204" pitchFamily="34" charset="0"/>
                        </a:rPr>
                        <a:t>48%</a:t>
                      </a: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en-US" sz="1100" b="0" i="0" u="none" strike="noStrike" dirty="0">
                          <a:solidFill>
                            <a:srgbClr val="000000"/>
                          </a:solidFill>
                          <a:effectLst/>
                          <a:latin typeface="Calibri" panose="020F0502020204030204" pitchFamily="34" charset="0"/>
                        </a:rPr>
                        <a:t>49%</a:t>
                      </a: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en-US" sz="1100" b="0" i="0" u="none" strike="noStrike" dirty="0">
                          <a:solidFill>
                            <a:srgbClr val="000000"/>
                          </a:solidFill>
                          <a:effectLst/>
                          <a:latin typeface="Calibri" panose="020F0502020204030204" pitchFamily="34" charset="0"/>
                        </a:rPr>
                        <a:t>8%</a:t>
                      </a: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en-US" sz="1100" b="0" i="0" u="none" strike="noStrike" dirty="0">
                          <a:solidFill>
                            <a:srgbClr val="000000"/>
                          </a:solidFill>
                          <a:effectLst/>
                          <a:latin typeface="Calibri" panose="020F0502020204030204" pitchFamily="34" charset="0"/>
                        </a:rPr>
                        <a:t>43%</a:t>
                      </a: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en-US" sz="1100" b="0" i="0" u="none" strike="noStrike" dirty="0">
                          <a:solidFill>
                            <a:srgbClr val="000000"/>
                          </a:solidFill>
                          <a:effectLst/>
                          <a:latin typeface="Calibri" panose="020F0502020204030204" pitchFamily="34" charset="0"/>
                        </a:rPr>
                        <a:t>75%</a:t>
                      </a: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en-US" sz="1100" b="0" i="0" u="none" strike="noStrike" dirty="0">
                          <a:solidFill>
                            <a:srgbClr val="000000"/>
                          </a:solidFill>
                          <a:effectLst/>
                          <a:latin typeface="Calibri" panose="020F0502020204030204" pitchFamily="34" charset="0"/>
                        </a:rPr>
                        <a:t>24%</a:t>
                      </a: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en-US" sz="1100" b="0" i="0" u="none" strike="noStrike" dirty="0">
                          <a:solidFill>
                            <a:srgbClr val="000000"/>
                          </a:solidFill>
                          <a:effectLst/>
                          <a:latin typeface="Calibri" panose="020F0502020204030204" pitchFamily="34" charset="0"/>
                        </a:rPr>
                        <a:t>41%</a:t>
                      </a: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en-US" sz="1100" b="0" i="0" u="none" strike="noStrike" dirty="0">
                          <a:solidFill>
                            <a:srgbClr val="000000"/>
                          </a:solidFill>
                          <a:effectLst/>
                          <a:latin typeface="Calibri" panose="020F0502020204030204" pitchFamily="34" charset="0"/>
                        </a:rPr>
                        <a:t>60%</a:t>
                      </a: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en-US" sz="1100" b="0" i="0" u="none" strike="noStrike" dirty="0">
                          <a:solidFill>
                            <a:srgbClr val="000000"/>
                          </a:solidFill>
                          <a:effectLst/>
                          <a:latin typeface="Calibri" panose="020F0502020204030204" pitchFamily="34" charset="0"/>
                        </a:rPr>
                        <a:t>66%</a:t>
                      </a: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en-US" sz="1100" b="1" i="0" u="none" strike="noStrike" dirty="0">
                          <a:solidFill>
                            <a:srgbClr val="000000"/>
                          </a:solidFill>
                          <a:effectLst/>
                          <a:latin typeface="Calibri" panose="020F0502020204030204" pitchFamily="34" charset="0"/>
                        </a:rPr>
                        <a:t>40%</a:t>
                      </a:r>
                    </a:p>
                  </a:txBody>
                  <a:tcPr marL="0" marR="0" marT="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8490"/>
                  </a:ext>
                </a:extLst>
              </a:tr>
              <a:tr h="239776">
                <a:tc>
                  <a:txBody>
                    <a:bodyPr/>
                    <a:lstStyle/>
                    <a:p>
                      <a:pPr algn="l" fontAlgn="b"/>
                      <a:r>
                        <a:rPr lang="en-US" sz="1050" b="0" i="0" u="none" strike="noStrike" dirty="0">
                          <a:solidFill>
                            <a:srgbClr val="000000"/>
                          </a:solidFill>
                          <a:effectLst/>
                          <a:latin typeface="Calibri" panose="020F0502020204030204" pitchFamily="34" charset="0"/>
                        </a:rPr>
                        <a:t>$ change </a:t>
                      </a:r>
                    </a:p>
                  </a:txBody>
                  <a:tcPr marL="0" marR="0" marT="0" marB="0" anchor="b"/>
                </a:tc>
                <a:tc>
                  <a:txBody>
                    <a:bodyPr/>
                    <a:lstStyle/>
                    <a:p>
                      <a:pPr algn="r" fontAlgn="b"/>
                      <a:r>
                        <a:rPr lang="en-US" sz="1100" b="0" i="0" u="none" strike="noStrike" dirty="0">
                          <a:solidFill>
                            <a:srgbClr val="000000"/>
                          </a:solidFill>
                          <a:effectLst/>
                          <a:latin typeface="Calibri" panose="020F0502020204030204" pitchFamily="34" charset="0"/>
                        </a:rPr>
                        <a:t>$145</a:t>
                      </a:r>
                    </a:p>
                  </a:txBody>
                  <a:tcPr marL="0" marR="0" marT="0" marB="0" anchor="b"/>
                </a:tc>
                <a:tc>
                  <a:txBody>
                    <a:bodyPr/>
                    <a:lstStyle/>
                    <a:p>
                      <a:pPr algn="r" fontAlgn="b"/>
                      <a:r>
                        <a:rPr lang="en-US" sz="1100" b="0" i="0" u="none" strike="noStrike" dirty="0">
                          <a:solidFill>
                            <a:srgbClr val="000000"/>
                          </a:solidFill>
                          <a:effectLst/>
                          <a:latin typeface="Calibri" panose="020F0502020204030204" pitchFamily="34" charset="0"/>
                        </a:rPr>
                        <a:t>$116</a:t>
                      </a:r>
                    </a:p>
                  </a:txBody>
                  <a:tcPr marL="0" marR="0" marT="0" marB="0" anchor="b"/>
                </a:tc>
                <a:tc>
                  <a:txBody>
                    <a:bodyPr/>
                    <a:lstStyle/>
                    <a:p>
                      <a:pPr algn="r" fontAlgn="b"/>
                      <a:r>
                        <a:rPr lang="en-US" sz="1100" b="0" i="0" u="none" strike="noStrike" dirty="0">
                          <a:solidFill>
                            <a:srgbClr val="000000"/>
                          </a:solidFill>
                          <a:effectLst/>
                          <a:latin typeface="Calibri" panose="020F0502020204030204" pitchFamily="34" charset="0"/>
                        </a:rPr>
                        <a:t>$37</a:t>
                      </a:r>
                    </a:p>
                  </a:txBody>
                  <a:tcPr marL="0" marR="0" marT="0" marB="0" anchor="b"/>
                </a:tc>
                <a:tc>
                  <a:txBody>
                    <a:bodyPr/>
                    <a:lstStyle/>
                    <a:p>
                      <a:pPr algn="r" fontAlgn="b"/>
                      <a:r>
                        <a:rPr lang="en-US" sz="1100" b="0" i="0" u="none" strike="noStrike" dirty="0">
                          <a:solidFill>
                            <a:srgbClr val="000000"/>
                          </a:solidFill>
                          <a:effectLst/>
                          <a:latin typeface="Calibri" panose="020F0502020204030204" pitchFamily="34" charset="0"/>
                        </a:rPr>
                        <a:t>$102</a:t>
                      </a:r>
                    </a:p>
                  </a:txBody>
                  <a:tcPr marL="0" marR="0" marT="0" marB="0" anchor="b"/>
                </a:tc>
                <a:tc>
                  <a:txBody>
                    <a:bodyPr/>
                    <a:lstStyle/>
                    <a:p>
                      <a:pPr algn="r" fontAlgn="b"/>
                      <a:r>
                        <a:rPr lang="en-US" sz="1100" b="0" i="0" u="none" strike="noStrike" dirty="0">
                          <a:solidFill>
                            <a:srgbClr val="000000"/>
                          </a:solidFill>
                          <a:effectLst/>
                          <a:latin typeface="Calibri" panose="020F0502020204030204" pitchFamily="34" charset="0"/>
                        </a:rPr>
                        <a:t>$259</a:t>
                      </a:r>
                    </a:p>
                  </a:txBody>
                  <a:tcPr marL="0" marR="0" marT="0" marB="0" anchor="b"/>
                </a:tc>
                <a:tc>
                  <a:txBody>
                    <a:bodyPr/>
                    <a:lstStyle/>
                    <a:p>
                      <a:pPr algn="r" fontAlgn="b"/>
                      <a:r>
                        <a:rPr lang="en-US" sz="1100" b="0" i="0" u="none" strike="noStrike" dirty="0">
                          <a:solidFill>
                            <a:srgbClr val="000000"/>
                          </a:solidFill>
                          <a:effectLst/>
                          <a:latin typeface="Calibri" panose="020F0502020204030204" pitchFamily="34" charset="0"/>
                        </a:rPr>
                        <a:t>$129</a:t>
                      </a:r>
                    </a:p>
                  </a:txBody>
                  <a:tcPr marL="0" marR="0" marT="0" marB="0" anchor="b"/>
                </a:tc>
                <a:tc>
                  <a:txBody>
                    <a:bodyPr/>
                    <a:lstStyle/>
                    <a:p>
                      <a:pPr algn="r" fontAlgn="b"/>
                      <a:r>
                        <a:rPr lang="en-US" sz="1100" b="0" i="0" u="none" strike="noStrike" dirty="0">
                          <a:solidFill>
                            <a:srgbClr val="000000"/>
                          </a:solidFill>
                          <a:effectLst/>
                          <a:latin typeface="Calibri" panose="020F0502020204030204" pitchFamily="34" charset="0"/>
                        </a:rPr>
                        <a:t>$139</a:t>
                      </a:r>
                    </a:p>
                  </a:txBody>
                  <a:tcPr marL="0" marR="0" marT="0" marB="0" anchor="b"/>
                </a:tc>
                <a:tc>
                  <a:txBody>
                    <a:bodyPr/>
                    <a:lstStyle/>
                    <a:p>
                      <a:pPr algn="r" fontAlgn="b"/>
                      <a:r>
                        <a:rPr lang="en-US" sz="1100" b="0" i="0" u="none" strike="noStrike" dirty="0">
                          <a:solidFill>
                            <a:srgbClr val="000000"/>
                          </a:solidFill>
                          <a:effectLst/>
                          <a:latin typeface="Calibri" panose="020F0502020204030204" pitchFamily="34" charset="0"/>
                        </a:rPr>
                        <a:t>$268</a:t>
                      </a:r>
                    </a:p>
                  </a:txBody>
                  <a:tcPr marL="0" marR="0" marT="0" marB="0" anchor="b"/>
                </a:tc>
                <a:tc>
                  <a:txBody>
                    <a:bodyPr/>
                    <a:lstStyle/>
                    <a:p>
                      <a:pPr algn="r" fontAlgn="b"/>
                      <a:r>
                        <a:rPr lang="en-US" sz="1100" b="0" i="0" u="none" strike="noStrike" dirty="0">
                          <a:solidFill>
                            <a:srgbClr val="000000"/>
                          </a:solidFill>
                          <a:effectLst/>
                          <a:latin typeface="Calibri" panose="020F0502020204030204" pitchFamily="34" charset="0"/>
                        </a:rPr>
                        <a:t>$315</a:t>
                      </a:r>
                    </a:p>
                  </a:txBody>
                  <a:tcPr marL="0" marR="0" marT="0" marB="0" anchor="b"/>
                </a:tc>
                <a:tc>
                  <a:txBody>
                    <a:bodyPr/>
                    <a:lstStyle/>
                    <a:p>
                      <a:pPr algn="r" fontAlgn="b"/>
                      <a:r>
                        <a:rPr lang="en-US" sz="1100" b="1" i="0" u="none" strike="noStrike" dirty="0">
                          <a:solidFill>
                            <a:srgbClr val="000000"/>
                          </a:solidFill>
                          <a:effectLst/>
                          <a:latin typeface="Calibri" panose="020F0502020204030204" pitchFamily="34" charset="0"/>
                        </a:rPr>
                        <a:t>$92</a:t>
                      </a:r>
                    </a:p>
                  </a:txBody>
                  <a:tcPr marL="0" marR="0" marT="0" marB="0" anchor="b"/>
                </a:tc>
                <a:extLst>
                  <a:ext uri="{0D108BD9-81ED-4DB2-BD59-A6C34878D82A}">
                    <a16:rowId xmlns:a16="http://schemas.microsoft.com/office/drawing/2014/main" val="1831210117"/>
                  </a:ext>
                </a:extLst>
              </a:tr>
            </a:tbl>
          </a:graphicData>
        </a:graphic>
      </p:graphicFrame>
      <p:sp>
        <p:nvSpPr>
          <p:cNvPr id="13" name="TextBox 12">
            <a:extLst>
              <a:ext uri="{FF2B5EF4-FFF2-40B4-BE49-F238E27FC236}">
                <a16:creationId xmlns:a16="http://schemas.microsoft.com/office/drawing/2014/main" id="{40F60799-CD85-4812-AC1A-76149103DF32}"/>
              </a:ext>
            </a:extLst>
          </p:cNvPr>
          <p:cNvSpPr txBox="1"/>
          <p:nvPr/>
        </p:nvSpPr>
        <p:spPr>
          <a:xfrm>
            <a:off x="2634158" y="5661001"/>
            <a:ext cx="6353444" cy="507831"/>
          </a:xfrm>
          <a:prstGeom prst="rect">
            <a:avLst/>
          </a:prstGeom>
          <a:noFill/>
        </p:spPr>
        <p:txBody>
          <a:bodyPr wrap="square" rtlCol="0">
            <a:spAutoFit/>
          </a:bodyPr>
          <a:lstStyle/>
          <a:p>
            <a:r>
              <a:rPr lang="en-US" sz="900" b="1" i="1" u="sng" dirty="0">
                <a:latin typeface="Calibri" panose="020F0502020204030204" pitchFamily="34" charset="0"/>
              </a:rPr>
              <a:t>Data Sources</a:t>
            </a:r>
            <a:r>
              <a:rPr lang="en-US" sz="900" i="1" dirty="0">
                <a:latin typeface="Calibri" panose="020F0502020204030204" pitchFamily="34" charset="0"/>
              </a:rPr>
              <a:t>: </a:t>
            </a:r>
          </a:p>
          <a:p>
            <a:r>
              <a:rPr lang="en-US" sz="900" i="1" dirty="0">
                <a:latin typeface="Calibri" panose="020F0502020204030204" pitchFamily="34" charset="0"/>
              </a:rPr>
              <a:t>California State Controller's Office, Special Districts Financial Data for 2003 -2018  and for 2019</a:t>
            </a:r>
          </a:p>
          <a:p>
            <a:r>
              <a:rPr lang="en-US" sz="900" i="1" dirty="0">
                <a:latin typeface="Calibri" panose="020F0502020204030204" pitchFamily="34" charset="0"/>
              </a:rPr>
              <a:t>Population: see end slide for details</a:t>
            </a:r>
            <a:endParaRPr lang="en-US" sz="900" i="1" dirty="0">
              <a:solidFill>
                <a:srgbClr val="FF0000"/>
              </a:solidFill>
              <a:latin typeface="Calibri" panose="020F0502020204030204" pitchFamily="34" charset="0"/>
            </a:endParaRPr>
          </a:p>
        </p:txBody>
      </p:sp>
      <p:pic>
        <p:nvPicPr>
          <p:cNvPr id="3" name="Picture 2">
            <a:extLst>
              <a:ext uri="{FF2B5EF4-FFF2-40B4-BE49-F238E27FC236}">
                <a16:creationId xmlns:a16="http://schemas.microsoft.com/office/drawing/2014/main" id="{7E0F7055-E5E5-4AD5-BAE1-753864EB32D3}"/>
              </a:ext>
            </a:extLst>
          </p:cNvPr>
          <p:cNvPicPr>
            <a:picLocks noChangeAspect="1"/>
          </p:cNvPicPr>
          <p:nvPr/>
        </p:nvPicPr>
        <p:blipFill>
          <a:blip r:embed="rId3">
            <a:extLst>
              <a:ext uri="{96DAC541-7B7A-43D3-8B79-37D633B846F1}">
                <asvg:svgBlip xmlns:asvg="http://schemas.microsoft.com/office/drawing/2016/SVG/main" xmlns="" r:embed="rId4"/>
              </a:ext>
            </a:extLst>
          </a:blip>
          <a:srcRect/>
          <a:stretch/>
        </p:blipFill>
        <p:spPr>
          <a:xfrm>
            <a:off x="2610387" y="1470212"/>
            <a:ext cx="6212821" cy="3319786"/>
          </a:xfrm>
          <a:prstGeom prst="rect">
            <a:avLst/>
          </a:prstGeom>
        </p:spPr>
      </p:pic>
    </p:spTree>
    <p:extLst>
      <p:ext uri="{BB962C8B-B14F-4D97-AF65-F5344CB8AC3E}">
        <p14:creationId xmlns:p14="http://schemas.microsoft.com/office/powerpoint/2010/main" val="3341128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1CF03-D327-48A3-9E20-639A150F32AA}"/>
              </a:ext>
            </a:extLst>
          </p:cNvPr>
          <p:cNvSpPr>
            <a:spLocks noGrp="1"/>
          </p:cNvSpPr>
          <p:nvPr>
            <p:ph type="title"/>
          </p:nvPr>
        </p:nvSpPr>
        <p:spPr>
          <a:xfrm>
            <a:off x="189689" y="1123838"/>
            <a:ext cx="2234022" cy="4601183"/>
          </a:xfrm>
        </p:spPr>
        <p:txBody>
          <a:bodyPr anchor="t"/>
          <a:lstStyle/>
          <a:p>
            <a:r>
              <a:rPr lang="en-US" b="1" dirty="0">
                <a:solidFill>
                  <a:schemeClr val="bg1"/>
                </a:solidFill>
              </a:rPr>
              <a:t>The value of water and water conservation</a:t>
            </a:r>
            <a:endParaRPr lang="en-US" dirty="0"/>
          </a:p>
        </p:txBody>
      </p:sp>
      <p:sp>
        <p:nvSpPr>
          <p:cNvPr id="3" name="Content Placeholder 2">
            <a:extLst>
              <a:ext uri="{FF2B5EF4-FFF2-40B4-BE49-F238E27FC236}">
                <a16:creationId xmlns:a16="http://schemas.microsoft.com/office/drawing/2014/main" id="{A2F6AF30-8805-4DF9-8E14-937C3663E36F}"/>
              </a:ext>
            </a:extLst>
          </p:cNvPr>
          <p:cNvSpPr>
            <a:spLocks noGrp="1"/>
          </p:cNvSpPr>
          <p:nvPr>
            <p:ph idx="1"/>
          </p:nvPr>
        </p:nvSpPr>
        <p:spPr/>
        <p:txBody>
          <a:bodyPr anchor="t"/>
          <a:lstStyle/>
          <a:p>
            <a:pPr marL="0" indent="0" defTabSz="342900">
              <a:lnSpc>
                <a:spcPct val="100000"/>
              </a:lnSpc>
              <a:spcBef>
                <a:spcPts val="0"/>
              </a:spcBef>
              <a:buClrTx/>
              <a:buNone/>
            </a:pPr>
            <a:endParaRPr lang="en-US" sz="3000" spc="-75" dirty="0">
              <a:solidFill>
                <a:srgbClr val="002060"/>
              </a:solidFill>
              <a:latin typeface="Calibri" panose="020F0502020204030204" pitchFamily="34" charset="0"/>
            </a:endParaRPr>
          </a:p>
          <a:p>
            <a:pPr marL="0" indent="0" defTabSz="342900">
              <a:lnSpc>
                <a:spcPct val="100000"/>
              </a:lnSpc>
              <a:spcBef>
                <a:spcPts val="0"/>
              </a:spcBef>
              <a:buClrTx/>
              <a:buNone/>
            </a:pPr>
            <a:r>
              <a:rPr lang="en-US" sz="3000" spc="-75" dirty="0">
                <a:solidFill>
                  <a:srgbClr val="002060"/>
                </a:solidFill>
                <a:latin typeface="Calibri" panose="020F0502020204030204" pitchFamily="34" charset="0"/>
              </a:rPr>
              <a:t>Higher percentages of revenue from commodity rates are more likely to educate customers on the value of water and promote conservation</a:t>
            </a:r>
            <a:r>
              <a:rPr lang="en-US" sz="4500" spc="-75" dirty="0">
                <a:solidFill>
                  <a:srgbClr val="002060"/>
                </a:solidFill>
                <a:latin typeface="Calibri" panose="020F0502020204030204" pitchFamily="34" charset="0"/>
              </a:rPr>
              <a:t/>
            </a:r>
            <a:br>
              <a:rPr lang="en-US" sz="4500" spc="-75" dirty="0">
                <a:solidFill>
                  <a:srgbClr val="002060"/>
                </a:solidFill>
                <a:latin typeface="Calibri" panose="020F0502020204030204" pitchFamily="34" charset="0"/>
              </a:rPr>
            </a:br>
            <a:endParaRPr lang="en-US" sz="1350" dirty="0">
              <a:solidFill>
                <a:srgbClr val="000000"/>
              </a:solidFill>
              <a:latin typeface="Calibri" panose="020F0502020204030204" pitchFamily="34" charset="0"/>
            </a:endParaRPr>
          </a:p>
        </p:txBody>
      </p:sp>
      <p:sp>
        <p:nvSpPr>
          <p:cNvPr id="5" name="Footer Placeholder 4">
            <a:extLst>
              <a:ext uri="{FF2B5EF4-FFF2-40B4-BE49-F238E27FC236}">
                <a16:creationId xmlns:a16="http://schemas.microsoft.com/office/drawing/2014/main" id="{C715B3B9-BB51-483C-9486-EE575C331EFD}"/>
              </a:ext>
            </a:extLst>
          </p:cNvPr>
          <p:cNvSpPr>
            <a:spLocks noGrp="1"/>
          </p:cNvSpPr>
          <p:nvPr>
            <p:ph type="ftr" sz="quarter" idx="11"/>
          </p:nvPr>
        </p:nvSpPr>
        <p:spPr/>
        <p:txBody>
          <a:bodyPr/>
          <a:lstStyle/>
          <a:p>
            <a:r>
              <a:rPr lang="en-US" dirty="0"/>
              <a:t>Mesa Water District – Cost Comparison Study </a:t>
            </a:r>
          </a:p>
        </p:txBody>
      </p:sp>
      <p:sp>
        <p:nvSpPr>
          <p:cNvPr id="6" name="Slide Number Placeholder 5">
            <a:extLst>
              <a:ext uri="{FF2B5EF4-FFF2-40B4-BE49-F238E27FC236}">
                <a16:creationId xmlns:a16="http://schemas.microsoft.com/office/drawing/2014/main" id="{82AA170F-EB7A-4FC3-BE2E-FC74F4DFC60D}"/>
              </a:ext>
            </a:extLst>
          </p:cNvPr>
          <p:cNvSpPr>
            <a:spLocks noGrp="1"/>
          </p:cNvSpPr>
          <p:nvPr>
            <p:ph type="sldNum" sz="quarter" idx="12"/>
          </p:nvPr>
        </p:nvSpPr>
        <p:spPr/>
        <p:txBody>
          <a:bodyPr/>
          <a:lstStyle/>
          <a:p>
            <a:fld id="{4FAB73BC-B049-4115-A692-8D63A059BFB8}" type="slidenum">
              <a:rPr lang="en-US" smtClean="0"/>
              <a:pPr/>
              <a:t>13</a:t>
            </a:fld>
            <a:endParaRPr lang="en-US" dirty="0"/>
          </a:p>
        </p:txBody>
      </p:sp>
    </p:spTree>
    <p:extLst>
      <p:ext uri="{BB962C8B-B14F-4D97-AF65-F5344CB8AC3E}">
        <p14:creationId xmlns:p14="http://schemas.microsoft.com/office/powerpoint/2010/main" val="216150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7B003-80E7-4CB5-A69F-4A24CDA777CF}"/>
              </a:ext>
            </a:extLst>
          </p:cNvPr>
          <p:cNvSpPr>
            <a:spLocks noGrp="1"/>
          </p:cNvSpPr>
          <p:nvPr>
            <p:ph type="title"/>
          </p:nvPr>
        </p:nvSpPr>
        <p:spPr>
          <a:xfrm>
            <a:off x="189689" y="1700128"/>
            <a:ext cx="2256056" cy="3450887"/>
          </a:xfrm>
        </p:spPr>
        <p:txBody>
          <a:bodyPr anchor="t"/>
          <a:lstStyle/>
          <a:p>
            <a:r>
              <a:rPr lang="en-US" b="1" dirty="0"/>
              <a:t>The value of water and water conservation</a:t>
            </a:r>
            <a:endParaRPr lang="en-US" dirty="0"/>
          </a:p>
        </p:txBody>
      </p:sp>
      <p:sp>
        <p:nvSpPr>
          <p:cNvPr id="6" name="Slide Number Placeholder 5">
            <a:extLst>
              <a:ext uri="{FF2B5EF4-FFF2-40B4-BE49-F238E27FC236}">
                <a16:creationId xmlns:a16="http://schemas.microsoft.com/office/drawing/2014/main" id="{0CEA3DE7-BCCE-488B-926E-D8830301F8D9}"/>
              </a:ext>
            </a:extLst>
          </p:cNvPr>
          <p:cNvSpPr>
            <a:spLocks noGrp="1"/>
          </p:cNvSpPr>
          <p:nvPr>
            <p:ph type="sldNum" sz="quarter" idx="12"/>
          </p:nvPr>
        </p:nvSpPr>
        <p:spPr>
          <a:xfrm>
            <a:off x="8680923" y="6430772"/>
            <a:ext cx="361949" cy="273844"/>
          </a:xfrm>
        </p:spPr>
        <p:txBody>
          <a:bodyPr/>
          <a:lstStyle/>
          <a:p>
            <a:fld id="{4FAB73BC-B049-4115-A692-8D63A059BFB8}" type="slidenum">
              <a:rPr lang="en-US" smtClean="0"/>
              <a:pPr/>
              <a:t>14</a:t>
            </a:fld>
            <a:endParaRPr lang="en-US" dirty="0"/>
          </a:p>
        </p:txBody>
      </p:sp>
      <p:sp>
        <p:nvSpPr>
          <p:cNvPr id="8" name="Footer Placeholder 4">
            <a:extLst>
              <a:ext uri="{FF2B5EF4-FFF2-40B4-BE49-F238E27FC236}">
                <a16:creationId xmlns:a16="http://schemas.microsoft.com/office/drawing/2014/main" id="{E019C38F-6C2B-4DEC-9FB4-8158F2233A4F}"/>
              </a:ext>
            </a:extLst>
          </p:cNvPr>
          <p:cNvSpPr>
            <a:spLocks noGrp="1"/>
          </p:cNvSpPr>
          <p:nvPr>
            <p:ph type="ftr" sz="quarter" idx="11"/>
          </p:nvPr>
        </p:nvSpPr>
        <p:spPr>
          <a:xfrm>
            <a:off x="2901951" y="6356351"/>
            <a:ext cx="2627581" cy="365125"/>
          </a:xfrm>
        </p:spPr>
        <p:txBody>
          <a:bodyPr/>
          <a:lstStyle/>
          <a:p>
            <a:r>
              <a:rPr lang="en-US" dirty="0"/>
              <a:t>Mesa Water District – Cost Comparison Study </a:t>
            </a:r>
          </a:p>
        </p:txBody>
      </p:sp>
      <p:sp>
        <p:nvSpPr>
          <p:cNvPr id="10" name="TextBox 9">
            <a:extLst>
              <a:ext uri="{FF2B5EF4-FFF2-40B4-BE49-F238E27FC236}">
                <a16:creationId xmlns:a16="http://schemas.microsoft.com/office/drawing/2014/main" id="{99677CFA-6BF3-4A63-88F5-41EFCA0E4836}"/>
              </a:ext>
            </a:extLst>
          </p:cNvPr>
          <p:cNvSpPr txBox="1"/>
          <p:nvPr/>
        </p:nvSpPr>
        <p:spPr>
          <a:xfrm>
            <a:off x="2790556" y="5208641"/>
            <a:ext cx="6353444" cy="507831"/>
          </a:xfrm>
          <a:prstGeom prst="rect">
            <a:avLst/>
          </a:prstGeom>
          <a:noFill/>
        </p:spPr>
        <p:txBody>
          <a:bodyPr wrap="square" rtlCol="0">
            <a:spAutoFit/>
          </a:bodyPr>
          <a:lstStyle/>
          <a:p>
            <a:r>
              <a:rPr lang="en-US" sz="900" b="1" i="1" u="sng" dirty="0">
                <a:latin typeface="Calibri" panose="020F0502020204030204" pitchFamily="34" charset="0"/>
              </a:rPr>
              <a:t>Data Sources</a:t>
            </a:r>
            <a:r>
              <a:rPr lang="en-US" sz="900" i="1" dirty="0">
                <a:latin typeface="Calibri" panose="020F0502020204030204" pitchFamily="34" charset="0"/>
              </a:rPr>
              <a:t>: </a:t>
            </a:r>
          </a:p>
          <a:p>
            <a:r>
              <a:rPr lang="en-US" sz="900" i="1" dirty="0">
                <a:latin typeface="Calibri" panose="020F0502020204030204" pitchFamily="34" charset="0"/>
              </a:rPr>
              <a:t>California State Controller's Office, Special Districts Financial Data for 2019</a:t>
            </a:r>
          </a:p>
          <a:p>
            <a:r>
              <a:rPr lang="en-US" sz="900" i="1" dirty="0">
                <a:latin typeface="Calibri" panose="020F0502020204030204" pitchFamily="34" charset="0"/>
              </a:rPr>
              <a:t>Raftelis rate survey 2019</a:t>
            </a:r>
            <a:endParaRPr lang="en-US" sz="900" i="1" dirty="0">
              <a:solidFill>
                <a:srgbClr val="FF0000"/>
              </a:solidFill>
              <a:latin typeface="Calibri" panose="020F0502020204030204" pitchFamily="34" charset="0"/>
            </a:endParaRPr>
          </a:p>
        </p:txBody>
      </p:sp>
      <p:pic>
        <p:nvPicPr>
          <p:cNvPr id="4" name="Picture 3">
            <a:extLst>
              <a:ext uri="{FF2B5EF4-FFF2-40B4-BE49-F238E27FC236}">
                <a16:creationId xmlns:a16="http://schemas.microsoft.com/office/drawing/2014/main" id="{D354A89C-FCD1-4736-BACA-1411B3CA2736}"/>
              </a:ext>
            </a:extLst>
          </p:cNvPr>
          <p:cNvPicPr>
            <a:picLocks noChangeAspect="1"/>
          </p:cNvPicPr>
          <p:nvPr/>
        </p:nvPicPr>
        <p:blipFill>
          <a:blip r:embed="rId2"/>
          <a:stretch>
            <a:fillRect/>
          </a:stretch>
        </p:blipFill>
        <p:spPr>
          <a:xfrm>
            <a:off x="2674716" y="1263343"/>
            <a:ext cx="6195746" cy="3945298"/>
          </a:xfrm>
          <a:prstGeom prst="rect">
            <a:avLst/>
          </a:prstGeom>
        </p:spPr>
      </p:pic>
    </p:spTree>
    <p:extLst>
      <p:ext uri="{BB962C8B-B14F-4D97-AF65-F5344CB8AC3E}">
        <p14:creationId xmlns:p14="http://schemas.microsoft.com/office/powerpoint/2010/main" val="193593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A44C-AC11-4E7E-852C-077631C24BF9}"/>
              </a:ext>
            </a:extLst>
          </p:cNvPr>
          <p:cNvSpPr>
            <a:spLocks noGrp="1"/>
          </p:cNvSpPr>
          <p:nvPr>
            <p:ph type="title"/>
          </p:nvPr>
        </p:nvSpPr>
        <p:spPr>
          <a:xfrm>
            <a:off x="189689" y="1123838"/>
            <a:ext cx="2289106" cy="4601183"/>
          </a:xfrm>
        </p:spPr>
        <p:txBody>
          <a:bodyPr anchor="t"/>
          <a:lstStyle/>
          <a:p>
            <a:r>
              <a:rPr lang="en-US" b="1" dirty="0"/>
              <a:t>The value of water and water conservation</a:t>
            </a:r>
            <a:endParaRPr lang="en-US" dirty="0"/>
          </a:p>
        </p:txBody>
      </p:sp>
      <p:sp>
        <p:nvSpPr>
          <p:cNvPr id="5" name="Footer Placeholder 4">
            <a:extLst>
              <a:ext uri="{FF2B5EF4-FFF2-40B4-BE49-F238E27FC236}">
                <a16:creationId xmlns:a16="http://schemas.microsoft.com/office/drawing/2014/main" id="{D35E1CD4-F3C3-4190-9D05-AC3D6FE6AC5E}"/>
              </a:ext>
            </a:extLst>
          </p:cNvPr>
          <p:cNvSpPr>
            <a:spLocks noGrp="1"/>
          </p:cNvSpPr>
          <p:nvPr>
            <p:ph type="ftr" sz="quarter" idx="11"/>
          </p:nvPr>
        </p:nvSpPr>
        <p:spPr/>
        <p:txBody>
          <a:bodyPr/>
          <a:lstStyle/>
          <a:p>
            <a:r>
              <a:rPr lang="en-US"/>
              <a:t>Mesa Water District – Cost Comparison Study </a:t>
            </a:r>
            <a:endParaRPr lang="en-US" dirty="0"/>
          </a:p>
        </p:txBody>
      </p:sp>
      <p:sp>
        <p:nvSpPr>
          <p:cNvPr id="6" name="Slide Number Placeholder 5">
            <a:extLst>
              <a:ext uri="{FF2B5EF4-FFF2-40B4-BE49-F238E27FC236}">
                <a16:creationId xmlns:a16="http://schemas.microsoft.com/office/drawing/2014/main" id="{9AD68CFD-8680-40C1-BD46-E56B96DBE622}"/>
              </a:ext>
            </a:extLst>
          </p:cNvPr>
          <p:cNvSpPr>
            <a:spLocks noGrp="1"/>
          </p:cNvSpPr>
          <p:nvPr>
            <p:ph type="sldNum" sz="quarter" idx="12"/>
          </p:nvPr>
        </p:nvSpPr>
        <p:spPr/>
        <p:txBody>
          <a:bodyPr/>
          <a:lstStyle/>
          <a:p>
            <a:fld id="{4FAB73BC-B049-4115-A692-8D63A059BFB8}" type="slidenum">
              <a:rPr lang="en-US" smtClean="0"/>
              <a:pPr/>
              <a:t>15</a:t>
            </a:fld>
            <a:endParaRPr lang="en-US" dirty="0"/>
          </a:p>
        </p:txBody>
      </p:sp>
      <p:sp>
        <p:nvSpPr>
          <p:cNvPr id="9" name="TextBox 8">
            <a:extLst>
              <a:ext uri="{FF2B5EF4-FFF2-40B4-BE49-F238E27FC236}">
                <a16:creationId xmlns:a16="http://schemas.microsoft.com/office/drawing/2014/main" id="{EA313D66-6021-49B3-9524-EECF0EDBFDAB}"/>
              </a:ext>
            </a:extLst>
          </p:cNvPr>
          <p:cNvSpPr txBox="1"/>
          <p:nvPr/>
        </p:nvSpPr>
        <p:spPr>
          <a:xfrm>
            <a:off x="2790556" y="5179834"/>
            <a:ext cx="6353444" cy="507831"/>
          </a:xfrm>
          <a:prstGeom prst="rect">
            <a:avLst/>
          </a:prstGeom>
          <a:noFill/>
        </p:spPr>
        <p:txBody>
          <a:bodyPr wrap="square" rtlCol="0">
            <a:spAutoFit/>
          </a:bodyPr>
          <a:lstStyle/>
          <a:p>
            <a:r>
              <a:rPr lang="en-US" sz="900" b="1" i="1" u="sng" dirty="0">
                <a:latin typeface="Calibri" panose="020F0502020204030204" pitchFamily="34" charset="0"/>
              </a:rPr>
              <a:t>Data Sources</a:t>
            </a:r>
            <a:r>
              <a:rPr lang="en-US" sz="900" i="1" dirty="0">
                <a:latin typeface="Calibri" panose="020F0502020204030204" pitchFamily="34" charset="0"/>
              </a:rPr>
              <a:t>: </a:t>
            </a:r>
          </a:p>
          <a:p>
            <a:r>
              <a:rPr lang="en-US" sz="900" i="1" dirty="0">
                <a:latin typeface="Calibri" panose="020F0502020204030204" pitchFamily="34" charset="0"/>
              </a:rPr>
              <a:t>California State Controller's Office, Special Districts Financial Data  for 2019</a:t>
            </a:r>
            <a:endParaRPr lang="en-US" sz="900" i="1" dirty="0">
              <a:solidFill>
                <a:srgbClr val="FF0000"/>
              </a:solidFill>
              <a:latin typeface="Calibri" panose="020F0502020204030204" pitchFamily="34" charset="0"/>
            </a:endParaRPr>
          </a:p>
          <a:p>
            <a:r>
              <a:rPr lang="en-US" sz="900" i="1" dirty="0">
                <a:latin typeface="Calibri" panose="020F0502020204030204" pitchFamily="34" charset="0"/>
              </a:rPr>
              <a:t>Commodity/Fixed rate revenue shares – Raftelis Rate Survey 2019</a:t>
            </a:r>
          </a:p>
        </p:txBody>
      </p:sp>
      <p:pic>
        <p:nvPicPr>
          <p:cNvPr id="3" name="Picture 2">
            <a:extLst>
              <a:ext uri="{FF2B5EF4-FFF2-40B4-BE49-F238E27FC236}">
                <a16:creationId xmlns:a16="http://schemas.microsoft.com/office/drawing/2014/main" id="{7F8F435C-4A23-48FE-8409-3D8659CFA523}"/>
              </a:ext>
            </a:extLst>
          </p:cNvPr>
          <p:cNvPicPr>
            <a:picLocks noChangeAspect="1"/>
          </p:cNvPicPr>
          <p:nvPr/>
        </p:nvPicPr>
        <p:blipFill>
          <a:blip r:embed="rId2"/>
          <a:stretch>
            <a:fillRect/>
          </a:stretch>
        </p:blipFill>
        <p:spPr>
          <a:xfrm>
            <a:off x="2631063" y="1846729"/>
            <a:ext cx="6114524" cy="3333105"/>
          </a:xfrm>
          <a:prstGeom prst="rect">
            <a:avLst/>
          </a:prstGeom>
        </p:spPr>
      </p:pic>
    </p:spTree>
    <p:extLst>
      <p:ext uri="{BB962C8B-B14F-4D97-AF65-F5344CB8AC3E}">
        <p14:creationId xmlns:p14="http://schemas.microsoft.com/office/powerpoint/2010/main" val="1117506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677539" y="1440910"/>
            <a:ext cx="6099242" cy="397618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latin typeface="Engravers MT" panose="02090707080505020304" pitchFamily="18" charset="0"/>
              </a:rPr>
              <a:t>Q&amp;A</a:t>
            </a:r>
          </a:p>
        </p:txBody>
      </p:sp>
      <p:sp>
        <p:nvSpPr>
          <p:cNvPr id="2" name="Footer Placeholder 1"/>
          <p:cNvSpPr>
            <a:spLocks noGrp="1"/>
          </p:cNvSpPr>
          <p:nvPr>
            <p:ph type="ftr" sz="quarter" idx="11"/>
          </p:nvPr>
        </p:nvSpPr>
        <p:spPr/>
        <p:txBody>
          <a:bodyPr/>
          <a:lstStyle/>
          <a:p>
            <a:r>
              <a:rPr lang="en-US" dirty="0"/>
              <a:t>Mesa Water District – Cost Comparison Study </a:t>
            </a:r>
          </a:p>
        </p:txBody>
      </p:sp>
      <p:sp>
        <p:nvSpPr>
          <p:cNvPr id="3" name="Slide Number Placeholder 2"/>
          <p:cNvSpPr>
            <a:spLocks noGrp="1"/>
          </p:cNvSpPr>
          <p:nvPr>
            <p:ph type="sldNum" sz="quarter" idx="12"/>
          </p:nvPr>
        </p:nvSpPr>
        <p:spPr/>
        <p:txBody>
          <a:bodyPr/>
          <a:lstStyle/>
          <a:p>
            <a:fld id="{4FAB73BC-B049-4115-A692-8D63A059BFB8}" type="slidenum">
              <a:rPr lang="en-US" smtClean="0"/>
              <a:pPr/>
              <a:t>16</a:t>
            </a:fld>
            <a:endParaRPr lang="en-US" dirty="0"/>
          </a:p>
        </p:txBody>
      </p:sp>
    </p:spTree>
    <p:extLst>
      <p:ext uri="{BB962C8B-B14F-4D97-AF65-F5344CB8AC3E}">
        <p14:creationId xmlns:p14="http://schemas.microsoft.com/office/powerpoint/2010/main" val="831906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BF658-0FB7-4DE9-9FB7-BDB3E6FE2F1E}"/>
              </a:ext>
            </a:extLst>
          </p:cNvPr>
          <p:cNvSpPr>
            <a:spLocks noGrp="1"/>
          </p:cNvSpPr>
          <p:nvPr>
            <p:ph type="title"/>
          </p:nvPr>
        </p:nvSpPr>
        <p:spPr/>
        <p:txBody>
          <a:bodyPr anchor="t"/>
          <a:lstStyle/>
          <a:p>
            <a:r>
              <a:rPr lang="en-US" b="1" dirty="0" err="1">
                <a:latin typeface="Calibri" panose="020F0502020204030204" pitchFamily="34" charset="0"/>
              </a:rPr>
              <a:t>Raftelis</a:t>
            </a:r>
            <a:r>
              <a:rPr lang="en-US" b="1" dirty="0">
                <a:latin typeface="Calibri" panose="020F0502020204030204" pitchFamily="34" charset="0"/>
              </a:rPr>
              <a:t>’ Rate Survey Sources </a:t>
            </a:r>
            <a:endParaRPr lang="en-US" dirty="0"/>
          </a:p>
        </p:txBody>
      </p:sp>
      <p:pic>
        <p:nvPicPr>
          <p:cNvPr id="7" name="Content Placeholder 6">
            <a:extLst>
              <a:ext uri="{FF2B5EF4-FFF2-40B4-BE49-F238E27FC236}">
                <a16:creationId xmlns:a16="http://schemas.microsoft.com/office/drawing/2014/main" id="{1862A918-C020-481A-A9CD-D73B0D827BA3}"/>
              </a:ext>
            </a:extLst>
          </p:cNvPr>
          <p:cNvPicPr>
            <a:picLocks noGrp="1" noChangeAspect="1"/>
          </p:cNvPicPr>
          <p:nvPr>
            <p:ph idx="1"/>
          </p:nvPr>
        </p:nvPicPr>
        <p:blipFill rotWithShape="1">
          <a:blip r:embed="rId2"/>
          <a:stretch/>
        </p:blipFill>
        <p:spPr>
          <a:xfrm>
            <a:off x="2901950" y="2066573"/>
            <a:ext cx="5486400" cy="2715329"/>
          </a:xfrm>
          <a:prstGeom prst="rect">
            <a:avLst/>
          </a:prstGeom>
        </p:spPr>
      </p:pic>
      <p:sp>
        <p:nvSpPr>
          <p:cNvPr id="5" name="Footer Placeholder 4">
            <a:extLst>
              <a:ext uri="{FF2B5EF4-FFF2-40B4-BE49-F238E27FC236}">
                <a16:creationId xmlns:a16="http://schemas.microsoft.com/office/drawing/2014/main" id="{BBF0DAA4-B5FF-4DAC-AABE-5365391EC3FA}"/>
              </a:ext>
            </a:extLst>
          </p:cNvPr>
          <p:cNvSpPr>
            <a:spLocks noGrp="1"/>
          </p:cNvSpPr>
          <p:nvPr>
            <p:ph type="ftr" sz="quarter" idx="11"/>
          </p:nvPr>
        </p:nvSpPr>
        <p:spPr/>
        <p:txBody>
          <a:bodyPr/>
          <a:lstStyle/>
          <a:p>
            <a:r>
              <a:rPr lang="en-US" dirty="0"/>
              <a:t>Mesa Water District – Cost Comparison Study </a:t>
            </a:r>
          </a:p>
        </p:txBody>
      </p:sp>
      <p:sp>
        <p:nvSpPr>
          <p:cNvPr id="6" name="Slide Number Placeholder 5">
            <a:extLst>
              <a:ext uri="{FF2B5EF4-FFF2-40B4-BE49-F238E27FC236}">
                <a16:creationId xmlns:a16="http://schemas.microsoft.com/office/drawing/2014/main" id="{F729D2BE-EA0F-416F-85F3-14A2858903C8}"/>
              </a:ext>
            </a:extLst>
          </p:cNvPr>
          <p:cNvSpPr>
            <a:spLocks noGrp="1"/>
          </p:cNvSpPr>
          <p:nvPr>
            <p:ph type="sldNum" sz="quarter" idx="12"/>
          </p:nvPr>
        </p:nvSpPr>
        <p:spPr/>
        <p:txBody>
          <a:bodyPr/>
          <a:lstStyle/>
          <a:p>
            <a:fld id="{4FAB73BC-B049-4115-A692-8D63A059BFB8}" type="slidenum">
              <a:rPr lang="en-US" smtClean="0"/>
              <a:pPr/>
              <a:t>17</a:t>
            </a:fld>
            <a:endParaRPr lang="en-US" dirty="0"/>
          </a:p>
        </p:txBody>
      </p:sp>
    </p:spTree>
    <p:extLst>
      <p:ext uri="{BB962C8B-B14F-4D97-AF65-F5344CB8AC3E}">
        <p14:creationId xmlns:p14="http://schemas.microsoft.com/office/powerpoint/2010/main" val="3153774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395E3-1FAD-460E-ACC3-6D39B4574067}"/>
              </a:ext>
            </a:extLst>
          </p:cNvPr>
          <p:cNvSpPr>
            <a:spLocks noGrp="1"/>
          </p:cNvSpPr>
          <p:nvPr>
            <p:ph type="title"/>
          </p:nvPr>
        </p:nvSpPr>
        <p:spPr>
          <a:xfrm>
            <a:off x="189689" y="1700128"/>
            <a:ext cx="2210612" cy="3450887"/>
          </a:xfrm>
        </p:spPr>
        <p:txBody>
          <a:bodyPr anchor="t"/>
          <a:lstStyle/>
          <a:p>
            <a:r>
              <a:rPr lang="en-US" b="1" dirty="0" err="1">
                <a:latin typeface="Calibri" panose="020F0502020204030204" pitchFamily="34" charset="0"/>
              </a:rPr>
              <a:t>Raftelis</a:t>
            </a:r>
            <a:r>
              <a:rPr lang="en-US" b="1" dirty="0">
                <a:latin typeface="Calibri" panose="020F0502020204030204" pitchFamily="34" charset="0"/>
              </a:rPr>
              <a:t>’ Rate Survey Assumptions</a:t>
            </a:r>
            <a:endParaRPr lang="en-US" dirty="0"/>
          </a:p>
        </p:txBody>
      </p:sp>
      <p:sp>
        <p:nvSpPr>
          <p:cNvPr id="6" name="Slide Number Placeholder 5">
            <a:extLst>
              <a:ext uri="{FF2B5EF4-FFF2-40B4-BE49-F238E27FC236}">
                <a16:creationId xmlns:a16="http://schemas.microsoft.com/office/drawing/2014/main" id="{D8E5100B-8AAC-40F1-9FAF-8DC7B0492EE4}"/>
              </a:ext>
            </a:extLst>
          </p:cNvPr>
          <p:cNvSpPr>
            <a:spLocks noGrp="1"/>
          </p:cNvSpPr>
          <p:nvPr>
            <p:ph type="sldNum" sz="quarter" idx="12"/>
          </p:nvPr>
        </p:nvSpPr>
        <p:spPr>
          <a:xfrm>
            <a:off x="8694635" y="6439974"/>
            <a:ext cx="361949" cy="273844"/>
          </a:xfrm>
        </p:spPr>
        <p:txBody>
          <a:bodyPr/>
          <a:lstStyle/>
          <a:p>
            <a:fld id="{4FAB73BC-B049-4115-A692-8D63A059BFB8}" type="slidenum">
              <a:rPr lang="en-US" smtClean="0"/>
              <a:pPr/>
              <a:t>18</a:t>
            </a:fld>
            <a:endParaRPr lang="en-US" dirty="0"/>
          </a:p>
        </p:txBody>
      </p:sp>
      <p:pic>
        <p:nvPicPr>
          <p:cNvPr id="8" name="Picture 7">
            <a:extLst>
              <a:ext uri="{FF2B5EF4-FFF2-40B4-BE49-F238E27FC236}">
                <a16:creationId xmlns:a16="http://schemas.microsoft.com/office/drawing/2014/main" id="{922AFF23-FF1E-4FD0-AD8C-ECD7B271EBA3}"/>
              </a:ext>
            </a:extLst>
          </p:cNvPr>
          <p:cNvPicPr>
            <a:picLocks noChangeAspect="1"/>
          </p:cNvPicPr>
          <p:nvPr/>
        </p:nvPicPr>
        <p:blipFill>
          <a:blip r:embed="rId3"/>
          <a:stretch>
            <a:fillRect/>
          </a:stretch>
        </p:blipFill>
        <p:spPr>
          <a:xfrm>
            <a:off x="2595283" y="3644071"/>
            <a:ext cx="5876948" cy="1933208"/>
          </a:xfrm>
          <a:prstGeom prst="rect">
            <a:avLst/>
          </a:prstGeom>
        </p:spPr>
      </p:pic>
      <p:sp>
        <p:nvSpPr>
          <p:cNvPr id="9" name="Footer Placeholder 4">
            <a:extLst>
              <a:ext uri="{FF2B5EF4-FFF2-40B4-BE49-F238E27FC236}">
                <a16:creationId xmlns:a16="http://schemas.microsoft.com/office/drawing/2014/main" id="{8E43FD76-B75C-40E3-A3C3-23AE54D5A54F}"/>
              </a:ext>
            </a:extLst>
          </p:cNvPr>
          <p:cNvSpPr>
            <a:spLocks noGrp="1"/>
          </p:cNvSpPr>
          <p:nvPr>
            <p:ph type="ftr" sz="quarter" idx="11"/>
          </p:nvPr>
        </p:nvSpPr>
        <p:spPr>
          <a:xfrm>
            <a:off x="2901951" y="6356351"/>
            <a:ext cx="2627581" cy="365125"/>
          </a:xfrm>
        </p:spPr>
        <p:txBody>
          <a:bodyPr/>
          <a:lstStyle/>
          <a:p>
            <a:r>
              <a:rPr lang="en-US" dirty="0"/>
              <a:t>Mesa Water District – Cost Comparison Study </a:t>
            </a:r>
          </a:p>
        </p:txBody>
      </p:sp>
      <p:pic>
        <p:nvPicPr>
          <p:cNvPr id="3" name="Picture 2">
            <a:extLst>
              <a:ext uri="{FF2B5EF4-FFF2-40B4-BE49-F238E27FC236}">
                <a16:creationId xmlns:a16="http://schemas.microsoft.com/office/drawing/2014/main" id="{D0F1D0F3-BD52-4E15-A4CF-B37891D4F28A}"/>
              </a:ext>
            </a:extLst>
          </p:cNvPr>
          <p:cNvPicPr>
            <a:picLocks noChangeAspect="1"/>
          </p:cNvPicPr>
          <p:nvPr/>
        </p:nvPicPr>
        <p:blipFill>
          <a:blip r:embed="rId4"/>
          <a:srcRect/>
          <a:stretch/>
        </p:blipFill>
        <p:spPr>
          <a:xfrm>
            <a:off x="2784098" y="1280721"/>
            <a:ext cx="5907267" cy="1810688"/>
          </a:xfrm>
          <a:prstGeom prst="rect">
            <a:avLst/>
          </a:prstGeom>
        </p:spPr>
      </p:pic>
    </p:spTree>
    <p:extLst>
      <p:ext uri="{BB962C8B-B14F-4D97-AF65-F5344CB8AC3E}">
        <p14:creationId xmlns:p14="http://schemas.microsoft.com/office/powerpoint/2010/main" val="3602888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785CF-A601-42C5-8A3C-D771CD7AD525}"/>
              </a:ext>
            </a:extLst>
          </p:cNvPr>
          <p:cNvSpPr>
            <a:spLocks noGrp="1"/>
          </p:cNvSpPr>
          <p:nvPr>
            <p:ph type="title"/>
          </p:nvPr>
        </p:nvSpPr>
        <p:spPr/>
        <p:txBody>
          <a:bodyPr anchor="t"/>
          <a:lstStyle/>
          <a:p>
            <a:r>
              <a:rPr lang="en-US" b="1" dirty="0" err="1"/>
              <a:t>Raftelis</a:t>
            </a:r>
            <a:r>
              <a:rPr lang="en-US" b="1" dirty="0"/>
              <a:t>’ Population Survey</a:t>
            </a:r>
          </a:p>
        </p:txBody>
      </p:sp>
      <p:graphicFrame>
        <p:nvGraphicFramePr>
          <p:cNvPr id="10" name="Content Placeholder 9">
            <a:extLst>
              <a:ext uri="{FF2B5EF4-FFF2-40B4-BE49-F238E27FC236}">
                <a16:creationId xmlns:a16="http://schemas.microsoft.com/office/drawing/2014/main" id="{2B876D78-70AC-4D3A-9856-D674BF6FE151}"/>
              </a:ext>
            </a:extLst>
          </p:cNvPr>
          <p:cNvGraphicFramePr>
            <a:graphicFrameLocks noGrp="1"/>
          </p:cNvGraphicFramePr>
          <p:nvPr>
            <p:ph idx="1"/>
            <p:extLst>
              <p:ext uri="{D42A27DB-BD31-4B8C-83A1-F6EECF244321}">
                <p14:modId xmlns:p14="http://schemas.microsoft.com/office/powerpoint/2010/main" val="3713986400"/>
              </p:ext>
            </p:extLst>
          </p:nvPr>
        </p:nvGraphicFramePr>
        <p:xfrm>
          <a:off x="2770094" y="2470898"/>
          <a:ext cx="5910830" cy="2949066"/>
        </p:xfrm>
        <a:graphic>
          <a:graphicData uri="http://schemas.openxmlformats.org/drawingml/2006/table">
            <a:tbl>
              <a:tblPr firstRow="1" bandRow="1">
                <a:tableStyleId>{5C22544A-7EE6-4342-B048-85BDC9FD1C3A}</a:tableStyleId>
              </a:tblPr>
              <a:tblGrid>
                <a:gridCol w="1775012">
                  <a:extLst>
                    <a:ext uri="{9D8B030D-6E8A-4147-A177-3AD203B41FA5}">
                      <a16:colId xmlns:a16="http://schemas.microsoft.com/office/drawing/2014/main" val="956340774"/>
                    </a:ext>
                  </a:extLst>
                </a:gridCol>
                <a:gridCol w="2054540">
                  <a:extLst>
                    <a:ext uri="{9D8B030D-6E8A-4147-A177-3AD203B41FA5}">
                      <a16:colId xmlns:a16="http://schemas.microsoft.com/office/drawing/2014/main" val="1463126985"/>
                    </a:ext>
                  </a:extLst>
                </a:gridCol>
                <a:gridCol w="2081278">
                  <a:extLst>
                    <a:ext uri="{9D8B030D-6E8A-4147-A177-3AD203B41FA5}">
                      <a16:colId xmlns:a16="http://schemas.microsoft.com/office/drawing/2014/main" val="434106750"/>
                    </a:ext>
                  </a:extLst>
                </a:gridCol>
              </a:tblGrid>
              <a:tr h="357836">
                <a:tc>
                  <a:txBody>
                    <a:bodyPr/>
                    <a:lstStyle/>
                    <a:p>
                      <a:pPr algn="ctr" fontAlgn="b"/>
                      <a:r>
                        <a:rPr lang="en-US" sz="1500" u="none" strike="noStrike">
                          <a:effectLst/>
                          <a:latin typeface="Calibri" panose="020F0502020204030204" pitchFamily="34" charset="0"/>
                        </a:rPr>
                        <a:t>Water District</a:t>
                      </a:r>
                      <a:endParaRPr lang="en-US" sz="1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latin typeface="Calibri" panose="020F0502020204030204" pitchFamily="34" charset="0"/>
                        </a:rPr>
                        <a:t>Population</a:t>
                      </a:r>
                      <a:endParaRPr lang="en-US" sz="1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latin typeface="Calibri" panose="020F0502020204030204" pitchFamily="34" charset="0"/>
                        </a:rPr>
                        <a:t>Source</a:t>
                      </a:r>
                      <a:endParaRPr lang="en-US" sz="15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91552218"/>
                  </a:ext>
                </a:extLst>
              </a:tr>
              <a:tr h="259123">
                <a:tc>
                  <a:txBody>
                    <a:bodyPr/>
                    <a:lstStyle/>
                    <a:p>
                      <a:pPr algn="l" fontAlgn="b"/>
                      <a:r>
                        <a:rPr lang="en-US" sz="1500" u="none" strike="noStrike">
                          <a:effectLst/>
                          <a:latin typeface="Calibri" panose="020F0502020204030204" pitchFamily="34" charset="0"/>
                        </a:rPr>
                        <a:t>Mesa Water</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500" u="none" strike="noStrike">
                          <a:effectLst/>
                          <a:latin typeface="Calibri" panose="020F0502020204030204" pitchFamily="34" charset="0"/>
                        </a:rPr>
                        <a:t>                  107,588 </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500" u="none" strike="noStrike">
                          <a:effectLst/>
                          <a:latin typeface="Calibri" panose="020F0502020204030204" pitchFamily="34" charset="0"/>
                        </a:rPr>
                        <a:t>UWMP - 2015</a:t>
                      </a:r>
                      <a:endParaRPr lang="en-US" sz="1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43041755"/>
                  </a:ext>
                </a:extLst>
              </a:tr>
              <a:tr h="259123">
                <a:tc>
                  <a:txBody>
                    <a:bodyPr/>
                    <a:lstStyle/>
                    <a:p>
                      <a:pPr algn="l" fontAlgn="b"/>
                      <a:r>
                        <a:rPr lang="en-US" sz="1500" u="none" strike="noStrike">
                          <a:effectLst/>
                          <a:latin typeface="Calibri" panose="020F0502020204030204" pitchFamily="34" charset="0"/>
                        </a:rPr>
                        <a:t>IRWD</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500" u="none" strike="noStrike">
                          <a:effectLst/>
                          <a:latin typeface="Calibri" panose="020F0502020204030204" pitchFamily="34" charset="0"/>
                        </a:rPr>
                        <a:t>                  381,463 </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500" u="none" strike="noStrike">
                          <a:effectLst/>
                          <a:latin typeface="Calibri" panose="020F0502020204030204" pitchFamily="34" charset="0"/>
                        </a:rPr>
                        <a:t>UWMP - 2015</a:t>
                      </a:r>
                      <a:endParaRPr lang="en-US" sz="1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35857238"/>
                  </a:ext>
                </a:extLst>
              </a:tr>
              <a:tr h="259123">
                <a:tc>
                  <a:txBody>
                    <a:bodyPr/>
                    <a:lstStyle/>
                    <a:p>
                      <a:pPr algn="l" fontAlgn="b"/>
                      <a:r>
                        <a:rPr lang="en-US" sz="1500" u="none" strike="noStrike">
                          <a:effectLst/>
                          <a:latin typeface="Calibri" panose="020F0502020204030204" pitchFamily="34" charset="0"/>
                        </a:rPr>
                        <a:t>ETWD</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500" u="none" strike="noStrike">
                          <a:effectLst/>
                          <a:latin typeface="Calibri" panose="020F0502020204030204" pitchFamily="34" charset="0"/>
                        </a:rPr>
                        <a:t>                    48,797 </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500" u="none" strike="noStrike">
                          <a:effectLst/>
                          <a:latin typeface="Calibri" panose="020F0502020204030204" pitchFamily="34" charset="0"/>
                        </a:rPr>
                        <a:t>UWMP - 2015</a:t>
                      </a:r>
                      <a:endParaRPr lang="en-US" sz="1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75689204"/>
                  </a:ext>
                </a:extLst>
              </a:tr>
              <a:tr h="259123">
                <a:tc>
                  <a:txBody>
                    <a:bodyPr/>
                    <a:lstStyle/>
                    <a:p>
                      <a:pPr algn="l" fontAlgn="b"/>
                      <a:r>
                        <a:rPr lang="en-US" sz="1500" u="none" strike="noStrike">
                          <a:effectLst/>
                          <a:latin typeface="Calibri" panose="020F0502020204030204" pitchFamily="34" charset="0"/>
                        </a:rPr>
                        <a:t>MNWD</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500" u="none" strike="noStrike">
                          <a:effectLst/>
                          <a:latin typeface="Calibri" panose="020F0502020204030204" pitchFamily="34" charset="0"/>
                        </a:rPr>
                        <a:t>                  170,326 </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500" u="none" strike="noStrike">
                          <a:effectLst/>
                          <a:latin typeface="Calibri" panose="020F0502020204030204" pitchFamily="34" charset="0"/>
                        </a:rPr>
                        <a:t>UWMP - 2015</a:t>
                      </a:r>
                      <a:endParaRPr lang="en-US" sz="1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49562371"/>
                  </a:ext>
                </a:extLst>
              </a:tr>
              <a:tr h="259123">
                <a:tc>
                  <a:txBody>
                    <a:bodyPr/>
                    <a:lstStyle/>
                    <a:p>
                      <a:pPr algn="l" fontAlgn="b"/>
                      <a:r>
                        <a:rPr lang="en-US" sz="1500" u="none" strike="noStrike">
                          <a:effectLst/>
                          <a:latin typeface="Calibri" panose="020F0502020204030204" pitchFamily="34" charset="0"/>
                        </a:rPr>
                        <a:t>YLWD</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500" u="none" strike="noStrike">
                          <a:effectLst/>
                          <a:latin typeface="Calibri" panose="020F0502020204030204" pitchFamily="34" charset="0"/>
                        </a:rPr>
                        <a:t>                    75,773 </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500" u="none" strike="noStrike">
                          <a:effectLst/>
                          <a:latin typeface="Calibri" panose="020F0502020204030204" pitchFamily="34" charset="0"/>
                        </a:rPr>
                        <a:t>UWMP - 2015</a:t>
                      </a:r>
                      <a:endParaRPr lang="en-US" sz="1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82999006"/>
                  </a:ext>
                </a:extLst>
              </a:tr>
              <a:tr h="259123">
                <a:tc>
                  <a:txBody>
                    <a:bodyPr/>
                    <a:lstStyle/>
                    <a:p>
                      <a:pPr algn="l" fontAlgn="b"/>
                      <a:r>
                        <a:rPr lang="en-US" sz="1500" u="none" strike="noStrike">
                          <a:effectLst/>
                          <a:latin typeface="Calibri" panose="020F0502020204030204" pitchFamily="34" charset="0"/>
                        </a:rPr>
                        <a:t>SWD</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500" u="none" strike="noStrike">
                          <a:effectLst/>
                          <a:latin typeface="Calibri" panose="020F0502020204030204" pitchFamily="34" charset="0"/>
                        </a:rPr>
                        <a:t>                       6,464 </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500" u="none" strike="noStrike">
                          <a:effectLst/>
                          <a:latin typeface="Calibri" panose="020F0502020204030204" pitchFamily="34" charset="0"/>
                        </a:rPr>
                        <a:t>UWMP - 2015</a:t>
                      </a:r>
                      <a:endParaRPr lang="en-US" sz="1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27226299"/>
                  </a:ext>
                </a:extLst>
              </a:tr>
              <a:tr h="259123">
                <a:tc>
                  <a:txBody>
                    <a:bodyPr/>
                    <a:lstStyle/>
                    <a:p>
                      <a:pPr algn="l" fontAlgn="b"/>
                      <a:r>
                        <a:rPr lang="en-US" sz="1500" u="none" strike="noStrike">
                          <a:effectLst/>
                          <a:latin typeface="Calibri" panose="020F0502020204030204" pitchFamily="34" charset="0"/>
                        </a:rPr>
                        <a:t>LBCWD</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500" u="none" strike="noStrike">
                          <a:effectLst/>
                          <a:latin typeface="Calibri" panose="020F0502020204030204" pitchFamily="34" charset="0"/>
                        </a:rPr>
                        <a:t>                    19,225 </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500" u="none" strike="noStrike">
                          <a:effectLst/>
                          <a:latin typeface="Calibri" panose="020F0502020204030204" pitchFamily="34" charset="0"/>
                        </a:rPr>
                        <a:t>UWMP - 2015</a:t>
                      </a:r>
                      <a:endParaRPr lang="en-US" sz="1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83655077"/>
                  </a:ext>
                </a:extLst>
              </a:tr>
              <a:tr h="259123">
                <a:tc>
                  <a:txBody>
                    <a:bodyPr/>
                    <a:lstStyle/>
                    <a:p>
                      <a:pPr algn="l" fontAlgn="b"/>
                      <a:r>
                        <a:rPr lang="en-US" sz="1500" u="none" strike="noStrike">
                          <a:effectLst/>
                          <a:latin typeface="Calibri" panose="020F0502020204030204" pitchFamily="34" charset="0"/>
                        </a:rPr>
                        <a:t>SCWD</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500" u="none" strike="noStrike">
                          <a:effectLst/>
                          <a:latin typeface="Calibri" panose="020F0502020204030204" pitchFamily="34" charset="0"/>
                        </a:rPr>
                        <a:t>                    35,004 </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500" u="none" strike="noStrike" dirty="0">
                          <a:effectLst/>
                          <a:latin typeface="Calibri" panose="020F0502020204030204" pitchFamily="34" charset="0"/>
                        </a:rPr>
                        <a:t>UWMP – 2015</a:t>
                      </a:r>
                    </a:p>
                  </a:txBody>
                  <a:tcPr marL="0" marR="0" marT="0" marB="0" anchor="b"/>
                </a:tc>
                <a:extLst>
                  <a:ext uri="{0D108BD9-81ED-4DB2-BD59-A6C34878D82A}">
                    <a16:rowId xmlns:a16="http://schemas.microsoft.com/office/drawing/2014/main" val="1508725947"/>
                  </a:ext>
                </a:extLst>
              </a:tr>
              <a:tr h="259123">
                <a:tc>
                  <a:txBody>
                    <a:bodyPr/>
                    <a:lstStyle/>
                    <a:p>
                      <a:pPr algn="l" fontAlgn="b"/>
                      <a:r>
                        <a:rPr lang="en-US" sz="1500" u="none" strike="noStrike" dirty="0">
                          <a:effectLst/>
                          <a:latin typeface="Calibri" panose="020F0502020204030204" pitchFamily="34" charset="0"/>
                        </a:rPr>
                        <a:t>SMWD</a:t>
                      </a:r>
                      <a:endParaRPr lang="en-US" sz="15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500" u="none" strike="noStrike" dirty="0">
                          <a:effectLst/>
                          <a:latin typeface="Calibri" panose="020F0502020204030204" pitchFamily="34" charset="0"/>
                        </a:rPr>
                        <a:t>                  156,176 </a:t>
                      </a:r>
                      <a:endParaRPr lang="en-US" sz="15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500" u="none" strike="noStrike" dirty="0">
                          <a:effectLst/>
                          <a:latin typeface="Calibri" panose="020F0502020204030204" pitchFamily="34" charset="0"/>
                        </a:rPr>
                        <a:t>CAFR - 2017</a:t>
                      </a:r>
                      <a:endParaRPr lang="en-US" sz="15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99697305"/>
                  </a:ext>
                </a:extLst>
              </a:tr>
              <a:tr h="259123">
                <a:tc>
                  <a:txBody>
                    <a:bodyPr/>
                    <a:lstStyle/>
                    <a:p>
                      <a:pPr algn="l" fontAlgn="b"/>
                      <a:r>
                        <a:rPr lang="en-US" sz="1500" u="none" strike="noStrike">
                          <a:effectLst/>
                          <a:latin typeface="Calibri" panose="020F0502020204030204" pitchFamily="34" charset="0"/>
                        </a:rPr>
                        <a:t>TCWD</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500" u="none" strike="noStrike">
                          <a:effectLst/>
                          <a:latin typeface="Calibri" panose="020F0502020204030204" pitchFamily="34" charset="0"/>
                        </a:rPr>
                        <a:t>                    12,712 </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500" u="none" strike="noStrike" dirty="0">
                          <a:effectLst/>
                          <a:latin typeface="Calibri" panose="020F0502020204030204" pitchFamily="34" charset="0"/>
                        </a:rPr>
                        <a:t>UWMP - 2015</a:t>
                      </a:r>
                      <a:endParaRPr lang="en-US" sz="15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78075790"/>
                  </a:ext>
                </a:extLst>
              </a:tr>
            </a:tbl>
          </a:graphicData>
        </a:graphic>
      </p:graphicFrame>
      <p:sp>
        <p:nvSpPr>
          <p:cNvPr id="4" name="Date Placeholder 3">
            <a:extLst>
              <a:ext uri="{FF2B5EF4-FFF2-40B4-BE49-F238E27FC236}">
                <a16:creationId xmlns:a16="http://schemas.microsoft.com/office/drawing/2014/main" id="{BB790AD1-1704-42AE-8C91-5ECF91AD6D1D}"/>
              </a:ext>
            </a:extLst>
          </p:cNvPr>
          <p:cNvSpPr>
            <a:spLocks noGrp="1"/>
          </p:cNvSpPr>
          <p:nvPr>
            <p:ph type="dt" sz="half" idx="10"/>
          </p:nvPr>
        </p:nvSpPr>
        <p:spPr/>
        <p:txBody>
          <a:bodyPr/>
          <a:lstStyle/>
          <a:p>
            <a:pPr algn="r"/>
            <a:r>
              <a:rPr lang="en-US" dirty="0"/>
              <a:t>May </a:t>
            </a:r>
            <a:r>
              <a:rPr lang="en-US" dirty="0" smtClean="0"/>
              <a:t>13</a:t>
            </a:r>
            <a:r>
              <a:rPr lang="en-US" dirty="0"/>
              <a:t>, </a:t>
            </a:r>
            <a:r>
              <a:rPr lang="en-US" dirty="0" smtClean="0"/>
              <a:t>2021</a:t>
            </a:r>
            <a:endParaRPr lang="en-US" dirty="0"/>
          </a:p>
        </p:txBody>
      </p:sp>
      <p:sp>
        <p:nvSpPr>
          <p:cNvPr id="5" name="Footer Placeholder 4">
            <a:extLst>
              <a:ext uri="{FF2B5EF4-FFF2-40B4-BE49-F238E27FC236}">
                <a16:creationId xmlns:a16="http://schemas.microsoft.com/office/drawing/2014/main" id="{71CA9AB5-DCFF-4FD6-AFE3-86C473AC980A}"/>
              </a:ext>
            </a:extLst>
          </p:cNvPr>
          <p:cNvSpPr>
            <a:spLocks noGrp="1"/>
          </p:cNvSpPr>
          <p:nvPr>
            <p:ph type="ftr" sz="quarter" idx="11"/>
          </p:nvPr>
        </p:nvSpPr>
        <p:spPr/>
        <p:txBody>
          <a:bodyPr/>
          <a:lstStyle/>
          <a:p>
            <a:r>
              <a:rPr lang="en-US"/>
              <a:t>Mesa Water District – Cost Comparison Study </a:t>
            </a:r>
            <a:endParaRPr lang="en-US" dirty="0"/>
          </a:p>
        </p:txBody>
      </p:sp>
      <p:sp>
        <p:nvSpPr>
          <p:cNvPr id="6" name="Slide Number Placeholder 5">
            <a:extLst>
              <a:ext uri="{FF2B5EF4-FFF2-40B4-BE49-F238E27FC236}">
                <a16:creationId xmlns:a16="http://schemas.microsoft.com/office/drawing/2014/main" id="{AEE684E4-FDF7-42E1-A5CD-C3F18BD6B9DD}"/>
              </a:ext>
            </a:extLst>
          </p:cNvPr>
          <p:cNvSpPr>
            <a:spLocks noGrp="1"/>
          </p:cNvSpPr>
          <p:nvPr>
            <p:ph type="sldNum" sz="quarter" idx="12"/>
          </p:nvPr>
        </p:nvSpPr>
        <p:spPr/>
        <p:txBody>
          <a:bodyPr/>
          <a:lstStyle/>
          <a:p>
            <a:fld id="{4FAB73BC-B049-4115-A692-8D63A059BFB8}" type="slidenum">
              <a:rPr lang="en-US" smtClean="0"/>
              <a:pPr/>
              <a:t>19</a:t>
            </a:fld>
            <a:endParaRPr lang="en-US" dirty="0"/>
          </a:p>
        </p:txBody>
      </p:sp>
    </p:spTree>
    <p:extLst>
      <p:ext uri="{BB962C8B-B14F-4D97-AF65-F5344CB8AC3E}">
        <p14:creationId xmlns:p14="http://schemas.microsoft.com/office/powerpoint/2010/main" val="2634991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en-US" sz="3000" b="1" dirty="0"/>
              <a:t>Objective of the study</a:t>
            </a:r>
          </a:p>
        </p:txBody>
      </p:sp>
      <p:sp>
        <p:nvSpPr>
          <p:cNvPr id="3" name="Content Placeholder 2"/>
          <p:cNvSpPr>
            <a:spLocks noGrp="1"/>
          </p:cNvSpPr>
          <p:nvPr>
            <p:ph idx="1"/>
          </p:nvPr>
        </p:nvSpPr>
        <p:spPr/>
        <p:txBody>
          <a:bodyPr/>
          <a:lstStyle/>
          <a:p>
            <a:pPr marL="0" indent="0">
              <a:buNone/>
            </a:pPr>
            <a:r>
              <a:rPr lang="en-US" sz="2400" dirty="0">
                <a:solidFill>
                  <a:srgbClr val="002060"/>
                </a:solidFill>
                <a:latin typeface="Calibri" panose="020F0502020204030204" pitchFamily="34" charset="0"/>
              </a:rPr>
              <a:t>To develop a water cost comparison analysis with the intent of identifying a feasible methodology for measuring the operational efficiency of Water Districts within Orange County</a:t>
            </a:r>
          </a:p>
          <a:p>
            <a:endParaRPr lang="en-US" dirty="0"/>
          </a:p>
        </p:txBody>
      </p:sp>
      <p:sp>
        <p:nvSpPr>
          <p:cNvPr id="5" name="Footer Placeholder 4"/>
          <p:cNvSpPr>
            <a:spLocks noGrp="1"/>
          </p:cNvSpPr>
          <p:nvPr>
            <p:ph type="ftr" sz="quarter" idx="11"/>
          </p:nvPr>
        </p:nvSpPr>
        <p:spPr/>
        <p:txBody>
          <a:bodyPr/>
          <a:lstStyle/>
          <a:p>
            <a:r>
              <a:rPr lang="en-US"/>
              <a:t>Mesa Water District – Cost Comparison Study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2</a:t>
            </a:fld>
            <a:endParaRPr lang="en-US" dirty="0"/>
          </a:p>
        </p:txBody>
      </p:sp>
    </p:spTree>
    <p:extLst>
      <p:ext uri="{BB962C8B-B14F-4D97-AF65-F5344CB8AC3E}">
        <p14:creationId xmlns:p14="http://schemas.microsoft.com/office/powerpoint/2010/main" val="4187588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83CA4-9A36-4B38-A24A-5E7CE09384B9}"/>
              </a:ext>
            </a:extLst>
          </p:cNvPr>
          <p:cNvSpPr>
            <a:spLocks noGrp="1"/>
          </p:cNvSpPr>
          <p:nvPr>
            <p:ph type="title"/>
          </p:nvPr>
        </p:nvSpPr>
        <p:spPr/>
        <p:txBody>
          <a:bodyPr anchor="t"/>
          <a:lstStyle/>
          <a:p>
            <a:r>
              <a:rPr lang="en-US" b="1" dirty="0">
                <a:solidFill>
                  <a:schemeClr val="bg1"/>
                </a:solidFill>
              </a:rPr>
              <a:t>Data availability</a:t>
            </a:r>
            <a:br>
              <a:rPr lang="en-US" b="1" dirty="0">
                <a:solidFill>
                  <a:schemeClr val="bg1"/>
                </a:solidFill>
              </a:rPr>
            </a:br>
            <a:r>
              <a:rPr lang="en-US" b="1" dirty="0">
                <a:solidFill>
                  <a:schemeClr val="bg1"/>
                </a:solidFill>
              </a:rPr>
              <a:t>note and assumptions</a:t>
            </a:r>
            <a:endParaRPr lang="en-US" dirty="0"/>
          </a:p>
        </p:txBody>
      </p:sp>
      <p:sp>
        <p:nvSpPr>
          <p:cNvPr id="4" name="Date Placeholder 3">
            <a:extLst>
              <a:ext uri="{FF2B5EF4-FFF2-40B4-BE49-F238E27FC236}">
                <a16:creationId xmlns:a16="http://schemas.microsoft.com/office/drawing/2014/main" id="{0B36FC21-4FD7-4A2D-A9E3-D05D453B9FE5}"/>
              </a:ext>
            </a:extLst>
          </p:cNvPr>
          <p:cNvSpPr>
            <a:spLocks noGrp="1"/>
          </p:cNvSpPr>
          <p:nvPr>
            <p:ph type="dt" sz="half" idx="10"/>
          </p:nvPr>
        </p:nvSpPr>
        <p:spPr/>
        <p:txBody>
          <a:bodyPr/>
          <a:lstStyle/>
          <a:p>
            <a:pPr algn="r"/>
            <a:r>
              <a:rPr lang="en-US" dirty="0"/>
              <a:t>May </a:t>
            </a:r>
            <a:r>
              <a:rPr lang="en-US" dirty="0" smtClean="0"/>
              <a:t>13</a:t>
            </a:r>
            <a:r>
              <a:rPr lang="en-US"/>
              <a:t>, </a:t>
            </a:r>
            <a:r>
              <a:rPr lang="en-US" smtClean="0"/>
              <a:t>2021</a:t>
            </a:r>
            <a:endParaRPr lang="en-US" dirty="0"/>
          </a:p>
        </p:txBody>
      </p:sp>
      <p:sp>
        <p:nvSpPr>
          <p:cNvPr id="5" name="Footer Placeholder 4">
            <a:extLst>
              <a:ext uri="{FF2B5EF4-FFF2-40B4-BE49-F238E27FC236}">
                <a16:creationId xmlns:a16="http://schemas.microsoft.com/office/drawing/2014/main" id="{576A2D06-F325-4F64-A461-B92903ACB5C7}"/>
              </a:ext>
            </a:extLst>
          </p:cNvPr>
          <p:cNvSpPr>
            <a:spLocks noGrp="1"/>
          </p:cNvSpPr>
          <p:nvPr>
            <p:ph type="ftr" sz="quarter" idx="11"/>
          </p:nvPr>
        </p:nvSpPr>
        <p:spPr/>
        <p:txBody>
          <a:bodyPr/>
          <a:lstStyle/>
          <a:p>
            <a:r>
              <a:rPr lang="en-US"/>
              <a:t>Mesa Water District – Cost Comparison Study </a:t>
            </a:r>
            <a:endParaRPr lang="en-US" dirty="0"/>
          </a:p>
        </p:txBody>
      </p:sp>
      <p:sp>
        <p:nvSpPr>
          <p:cNvPr id="6" name="Slide Number Placeholder 5">
            <a:extLst>
              <a:ext uri="{FF2B5EF4-FFF2-40B4-BE49-F238E27FC236}">
                <a16:creationId xmlns:a16="http://schemas.microsoft.com/office/drawing/2014/main" id="{971B4583-87F4-46C6-8BD2-7D96B349A3A5}"/>
              </a:ext>
            </a:extLst>
          </p:cNvPr>
          <p:cNvSpPr>
            <a:spLocks noGrp="1"/>
          </p:cNvSpPr>
          <p:nvPr>
            <p:ph type="sldNum" sz="quarter" idx="12"/>
          </p:nvPr>
        </p:nvSpPr>
        <p:spPr/>
        <p:txBody>
          <a:bodyPr/>
          <a:lstStyle/>
          <a:p>
            <a:fld id="{4FAB73BC-B049-4115-A692-8D63A059BFB8}" type="slidenum">
              <a:rPr lang="en-US" smtClean="0"/>
              <a:pPr/>
              <a:t>20</a:t>
            </a:fld>
            <a:endParaRPr lang="en-US" dirty="0"/>
          </a:p>
        </p:txBody>
      </p:sp>
      <p:sp>
        <p:nvSpPr>
          <p:cNvPr id="7" name="Content Placeholder 2">
            <a:extLst>
              <a:ext uri="{FF2B5EF4-FFF2-40B4-BE49-F238E27FC236}">
                <a16:creationId xmlns:a16="http://schemas.microsoft.com/office/drawing/2014/main" id="{DD5D0B77-F15C-434F-A553-487B18E99F47}"/>
              </a:ext>
            </a:extLst>
          </p:cNvPr>
          <p:cNvSpPr txBox="1">
            <a:spLocks/>
          </p:cNvSpPr>
          <p:nvPr/>
        </p:nvSpPr>
        <p:spPr>
          <a:xfrm>
            <a:off x="2823905" y="1543050"/>
            <a:ext cx="5386015" cy="4397172"/>
          </a:xfrm>
          <a:prstGeom prst="rect">
            <a:avLst/>
          </a:prstGeom>
        </p:spPr>
        <p:txBody>
          <a:bodyPr vert="horz" lIns="68580" tIns="34290" rIns="68580" bIns="3429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1950" spc="-75" dirty="0">
                <a:solidFill>
                  <a:srgbClr val="002060"/>
                </a:solidFill>
                <a:latin typeface="Calibri" panose="020F0502020204030204" pitchFamily="34" charset="0"/>
              </a:rPr>
              <a:t>MWDOC decided to discontinue the “Orange County Water Suppliers  - Water Rates &amp; Financial Information” (aka.  MWDOC Rate Survey) which was used to provide data on rates structure (incl. fixed vs commodity rates) and on population served by the water districts.</a:t>
            </a:r>
          </a:p>
          <a:p>
            <a:pPr marL="0" indent="0">
              <a:buNone/>
            </a:pPr>
            <a:endParaRPr lang="en-US" sz="1950" spc="-75" dirty="0">
              <a:solidFill>
                <a:srgbClr val="002060"/>
              </a:solidFill>
              <a:latin typeface="Calibri" panose="020F0502020204030204" pitchFamily="34" charset="0"/>
            </a:endParaRPr>
          </a:p>
          <a:p>
            <a:pPr marL="0" indent="0">
              <a:buNone/>
            </a:pPr>
            <a:r>
              <a:rPr lang="en-US" sz="1950" spc="-75" dirty="0">
                <a:solidFill>
                  <a:srgbClr val="002060"/>
                </a:solidFill>
                <a:latin typeface="Calibri" panose="020F0502020204030204" pitchFamily="34" charset="0"/>
              </a:rPr>
              <a:t>This hinders our ability to precisely report Expenditure Per Capita figures.</a:t>
            </a:r>
          </a:p>
          <a:p>
            <a:pPr marL="0" indent="0">
              <a:buNone/>
            </a:pPr>
            <a:endParaRPr lang="en-US" sz="1950" spc="-75" dirty="0">
              <a:solidFill>
                <a:srgbClr val="002060"/>
              </a:solidFill>
              <a:latin typeface="Calibri" panose="020F0502020204030204" pitchFamily="34" charset="0"/>
            </a:endParaRPr>
          </a:p>
          <a:p>
            <a:pPr marL="0" indent="0">
              <a:buNone/>
            </a:pPr>
            <a:endParaRPr lang="en-US" sz="1950" spc="-75" dirty="0">
              <a:solidFill>
                <a:srgbClr val="002060"/>
              </a:solidFill>
              <a:latin typeface="Calibri" panose="020F0502020204030204" pitchFamily="34" charset="0"/>
            </a:endParaRPr>
          </a:p>
        </p:txBody>
      </p:sp>
    </p:spTree>
    <p:extLst>
      <p:ext uri="{BB962C8B-B14F-4D97-AF65-F5344CB8AC3E}">
        <p14:creationId xmlns:p14="http://schemas.microsoft.com/office/powerpoint/2010/main" val="2430633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8B8E0-0217-4891-BDBB-47B7608965A4}"/>
              </a:ext>
            </a:extLst>
          </p:cNvPr>
          <p:cNvSpPr>
            <a:spLocks noGrp="1"/>
          </p:cNvSpPr>
          <p:nvPr>
            <p:ph type="title"/>
          </p:nvPr>
        </p:nvSpPr>
        <p:spPr/>
        <p:txBody>
          <a:bodyPr anchor="t"/>
          <a:lstStyle/>
          <a:p>
            <a:r>
              <a:rPr lang="en-US" b="1" dirty="0">
                <a:solidFill>
                  <a:schemeClr val="bg1"/>
                </a:solidFill>
              </a:rPr>
              <a:t>Water rates comparison</a:t>
            </a:r>
            <a:br>
              <a:rPr lang="en-US" b="1" dirty="0">
                <a:solidFill>
                  <a:schemeClr val="bg1"/>
                </a:solidFill>
              </a:rPr>
            </a:br>
            <a:r>
              <a:rPr lang="en-US" b="1" dirty="0">
                <a:solidFill>
                  <a:schemeClr val="bg1"/>
                </a:solidFill>
              </a:rPr>
              <a:t>2019</a:t>
            </a:r>
            <a:br>
              <a:rPr lang="en-US" b="1" dirty="0">
                <a:solidFill>
                  <a:schemeClr val="bg1"/>
                </a:solidFill>
              </a:rPr>
            </a:br>
            <a:endParaRPr lang="en-US" dirty="0"/>
          </a:p>
        </p:txBody>
      </p:sp>
      <p:sp>
        <p:nvSpPr>
          <p:cNvPr id="5" name="Footer Placeholder 4">
            <a:extLst>
              <a:ext uri="{FF2B5EF4-FFF2-40B4-BE49-F238E27FC236}">
                <a16:creationId xmlns:a16="http://schemas.microsoft.com/office/drawing/2014/main" id="{67F4619E-F465-49E7-B9E3-EEB786D80B50}"/>
              </a:ext>
            </a:extLst>
          </p:cNvPr>
          <p:cNvSpPr>
            <a:spLocks noGrp="1"/>
          </p:cNvSpPr>
          <p:nvPr>
            <p:ph type="ftr" sz="quarter" idx="11"/>
          </p:nvPr>
        </p:nvSpPr>
        <p:spPr/>
        <p:txBody>
          <a:bodyPr/>
          <a:lstStyle/>
          <a:p>
            <a:r>
              <a:rPr lang="en-US"/>
              <a:t>Mesa Water District – Cost Comparison Study </a:t>
            </a:r>
            <a:endParaRPr lang="en-US" dirty="0"/>
          </a:p>
        </p:txBody>
      </p:sp>
      <p:sp>
        <p:nvSpPr>
          <p:cNvPr id="6" name="Slide Number Placeholder 5">
            <a:extLst>
              <a:ext uri="{FF2B5EF4-FFF2-40B4-BE49-F238E27FC236}">
                <a16:creationId xmlns:a16="http://schemas.microsoft.com/office/drawing/2014/main" id="{E839D156-DA31-4086-8159-464339BE300D}"/>
              </a:ext>
            </a:extLst>
          </p:cNvPr>
          <p:cNvSpPr>
            <a:spLocks noGrp="1"/>
          </p:cNvSpPr>
          <p:nvPr>
            <p:ph type="sldNum" sz="quarter" idx="12"/>
          </p:nvPr>
        </p:nvSpPr>
        <p:spPr/>
        <p:txBody>
          <a:bodyPr/>
          <a:lstStyle/>
          <a:p>
            <a:fld id="{4FAB73BC-B049-4115-A692-8D63A059BFB8}" type="slidenum">
              <a:rPr lang="en-US" smtClean="0"/>
              <a:pPr/>
              <a:t>3</a:t>
            </a:fld>
            <a:endParaRPr lang="en-US" dirty="0"/>
          </a:p>
        </p:txBody>
      </p:sp>
      <p:pic>
        <p:nvPicPr>
          <p:cNvPr id="7" name="Picture 6">
            <a:extLst>
              <a:ext uri="{FF2B5EF4-FFF2-40B4-BE49-F238E27FC236}">
                <a16:creationId xmlns:a16="http://schemas.microsoft.com/office/drawing/2014/main" id="{2F9F1995-3150-40A0-8BC6-3F11B3BC0B21}"/>
              </a:ext>
            </a:extLst>
          </p:cNvPr>
          <p:cNvPicPr>
            <a:picLocks noChangeAspect="1"/>
          </p:cNvPicPr>
          <p:nvPr/>
        </p:nvPicPr>
        <p:blipFill>
          <a:blip r:embed="rId3">
            <a:extLst>
              <a:ext uri="{96DAC541-7B7A-43D3-8B79-37D633B846F1}">
                <asvg:svgBlip xmlns:asvg="http://schemas.microsoft.com/office/drawing/2016/SVG/main" xmlns="" r:embed="rId4"/>
              </a:ext>
            </a:extLst>
          </a:blip>
          <a:srcRect/>
          <a:stretch/>
        </p:blipFill>
        <p:spPr>
          <a:xfrm>
            <a:off x="2595699" y="1344259"/>
            <a:ext cx="6285827" cy="3982864"/>
          </a:xfrm>
          <a:prstGeom prst="rect">
            <a:avLst/>
          </a:prstGeom>
        </p:spPr>
      </p:pic>
      <p:sp>
        <p:nvSpPr>
          <p:cNvPr id="10" name="Down Arrow 2">
            <a:extLst>
              <a:ext uri="{FF2B5EF4-FFF2-40B4-BE49-F238E27FC236}">
                <a16:creationId xmlns:a16="http://schemas.microsoft.com/office/drawing/2014/main" id="{CFCC1B92-A2EF-4344-AFAD-98EDAC3A0130}"/>
              </a:ext>
            </a:extLst>
          </p:cNvPr>
          <p:cNvSpPr/>
          <p:nvPr/>
        </p:nvSpPr>
        <p:spPr>
          <a:xfrm rot="641356">
            <a:off x="5988160" y="3064690"/>
            <a:ext cx="143796" cy="542003"/>
          </a:xfrm>
          <a:prstGeom prst="downArrow">
            <a:avLst/>
          </a:prstGeom>
          <a:solidFill>
            <a:srgbClr val="40BAD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04770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b="1" dirty="0"/>
              <a:t>Sample water rates comparison</a:t>
            </a:r>
            <a:br>
              <a:rPr lang="en-US" b="1" dirty="0"/>
            </a:br>
            <a:r>
              <a:rPr lang="en-US" b="1" dirty="0"/>
              <a:t>2019</a:t>
            </a:r>
            <a:br>
              <a:rPr lang="en-US" b="1" dirty="0"/>
            </a:br>
            <a:r>
              <a:rPr lang="en-US" b="1" dirty="0"/>
              <a:t/>
            </a:r>
            <a:br>
              <a:rPr lang="en-US" b="1" dirty="0"/>
            </a:br>
            <a:endParaRPr lang="en-US" dirty="0"/>
          </a:p>
        </p:txBody>
      </p:sp>
      <p:sp>
        <p:nvSpPr>
          <p:cNvPr id="5" name="Footer Placeholder 4"/>
          <p:cNvSpPr>
            <a:spLocks noGrp="1"/>
          </p:cNvSpPr>
          <p:nvPr>
            <p:ph type="ftr" sz="quarter" idx="11"/>
          </p:nvPr>
        </p:nvSpPr>
        <p:spPr/>
        <p:txBody>
          <a:bodyPr/>
          <a:lstStyle/>
          <a:p>
            <a:r>
              <a:rPr lang="en-US"/>
              <a:t>Mesa Water District – Cost Comparison Study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4</a:t>
            </a:fld>
            <a:endParaRPr lang="en-US" dirty="0"/>
          </a:p>
        </p:txBody>
      </p:sp>
      <p:sp>
        <p:nvSpPr>
          <p:cNvPr id="8" name="TextBox 7"/>
          <p:cNvSpPr txBox="1"/>
          <p:nvPr/>
        </p:nvSpPr>
        <p:spPr>
          <a:xfrm>
            <a:off x="2836912" y="5232098"/>
            <a:ext cx="6353444" cy="253916"/>
          </a:xfrm>
          <a:prstGeom prst="rect">
            <a:avLst/>
          </a:prstGeom>
          <a:noFill/>
        </p:spPr>
        <p:txBody>
          <a:bodyPr wrap="square" rtlCol="0">
            <a:spAutoFit/>
          </a:bodyPr>
          <a:lstStyle/>
          <a:p>
            <a:r>
              <a:rPr lang="en-US" sz="1050" b="1" i="1" u="sng" dirty="0">
                <a:latin typeface="Calibri" panose="020F0502020204030204" pitchFamily="34" charset="0"/>
              </a:rPr>
              <a:t>Data Source: </a:t>
            </a:r>
            <a:r>
              <a:rPr lang="en-US" sz="1050" i="1" dirty="0">
                <a:latin typeface="Calibri" panose="020F0502020204030204" pitchFamily="34" charset="0"/>
              </a:rPr>
              <a:t>Raftelis Rate Survey 2019</a:t>
            </a:r>
          </a:p>
        </p:txBody>
      </p:sp>
      <p:sp>
        <p:nvSpPr>
          <p:cNvPr id="10" name="Down Arrow 9"/>
          <p:cNvSpPr/>
          <p:nvPr/>
        </p:nvSpPr>
        <p:spPr>
          <a:xfrm rot="1280257">
            <a:off x="6270009" y="2307345"/>
            <a:ext cx="282389" cy="484094"/>
          </a:xfrm>
          <a:prstGeom prst="downArrow">
            <a:avLst/>
          </a:prstGeom>
          <a:solidFill>
            <a:srgbClr val="40BA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Picture 2">
            <a:extLst>
              <a:ext uri="{FF2B5EF4-FFF2-40B4-BE49-F238E27FC236}">
                <a16:creationId xmlns:a16="http://schemas.microsoft.com/office/drawing/2014/main" id="{92ED9497-8A49-4A5F-95A4-A20F6F7A49BA}"/>
              </a:ext>
            </a:extLst>
          </p:cNvPr>
          <p:cNvPicPr>
            <a:picLocks noChangeAspect="1"/>
          </p:cNvPicPr>
          <p:nvPr/>
        </p:nvPicPr>
        <p:blipFill>
          <a:blip r:embed="rId3"/>
          <a:stretch>
            <a:fillRect/>
          </a:stretch>
        </p:blipFill>
        <p:spPr>
          <a:xfrm>
            <a:off x="2604884" y="1723565"/>
            <a:ext cx="6125048" cy="3410869"/>
          </a:xfrm>
          <a:prstGeom prst="rect">
            <a:avLst/>
          </a:prstGeom>
        </p:spPr>
      </p:pic>
    </p:spTree>
    <p:extLst>
      <p:ext uri="{BB962C8B-B14F-4D97-AF65-F5344CB8AC3E}">
        <p14:creationId xmlns:p14="http://schemas.microsoft.com/office/powerpoint/2010/main" val="286487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6EA8D-1132-4940-BB02-B5CB216F0DC9}"/>
              </a:ext>
            </a:extLst>
          </p:cNvPr>
          <p:cNvSpPr>
            <a:spLocks noGrp="1"/>
          </p:cNvSpPr>
          <p:nvPr>
            <p:ph type="title"/>
          </p:nvPr>
        </p:nvSpPr>
        <p:spPr/>
        <p:txBody>
          <a:bodyPr anchor="t"/>
          <a:lstStyle/>
          <a:p>
            <a:r>
              <a:rPr lang="en-US" b="1" dirty="0">
                <a:solidFill>
                  <a:schemeClr val="bg1"/>
                </a:solidFill>
              </a:rPr>
              <a:t>Using water rates  to measure operational efficiency</a:t>
            </a:r>
            <a:endParaRPr lang="en-US" dirty="0"/>
          </a:p>
        </p:txBody>
      </p:sp>
      <p:sp>
        <p:nvSpPr>
          <p:cNvPr id="3" name="Content Placeholder 2">
            <a:extLst>
              <a:ext uri="{FF2B5EF4-FFF2-40B4-BE49-F238E27FC236}">
                <a16:creationId xmlns:a16="http://schemas.microsoft.com/office/drawing/2014/main" id="{1D6CA549-3186-4009-93A4-ACBF9FA45D4C}"/>
              </a:ext>
            </a:extLst>
          </p:cNvPr>
          <p:cNvSpPr>
            <a:spLocks noGrp="1"/>
          </p:cNvSpPr>
          <p:nvPr>
            <p:ph idx="1"/>
          </p:nvPr>
        </p:nvSpPr>
        <p:spPr/>
        <p:txBody>
          <a:bodyPr>
            <a:normAutofit/>
          </a:bodyPr>
          <a:lstStyle/>
          <a:p>
            <a:pPr>
              <a:buNone/>
            </a:pPr>
            <a:r>
              <a:rPr lang="en-US" sz="2400" u="sng" dirty="0">
                <a:solidFill>
                  <a:srgbClr val="002060"/>
                </a:solidFill>
                <a:latin typeface="Calibri" panose="020F0502020204030204" pitchFamily="34" charset="0"/>
              </a:rPr>
              <a:t>Challenges:</a:t>
            </a:r>
          </a:p>
          <a:p>
            <a:pPr marL="685800" lvl="1" indent="-342900">
              <a:buFont typeface="Arial" panose="020B0604020202020204" pitchFamily="34" charset="0"/>
              <a:buChar char="•"/>
            </a:pPr>
            <a:r>
              <a:rPr lang="en-US" sz="2100" dirty="0">
                <a:solidFill>
                  <a:srgbClr val="002060"/>
                </a:solidFill>
                <a:latin typeface="Calibri" panose="020F0502020204030204" pitchFamily="34" charset="0"/>
              </a:rPr>
              <a:t>Size of agency, geographic location, overall demand, etc.</a:t>
            </a:r>
          </a:p>
          <a:p>
            <a:pPr lvl="1">
              <a:buNone/>
            </a:pPr>
            <a:endParaRPr lang="en-US" sz="2100" dirty="0">
              <a:solidFill>
                <a:srgbClr val="002060"/>
              </a:solidFill>
              <a:latin typeface="Calibri" panose="020F0502020204030204" pitchFamily="34" charset="0"/>
            </a:endParaRPr>
          </a:p>
          <a:p>
            <a:pPr marL="685800" lvl="1" indent="-342900">
              <a:buFont typeface="Arial" panose="020B0604020202020204" pitchFamily="34" charset="0"/>
              <a:buChar char="•"/>
            </a:pPr>
            <a:r>
              <a:rPr lang="en-US" sz="2100" dirty="0">
                <a:solidFill>
                  <a:srgbClr val="002060"/>
                </a:solidFill>
                <a:latin typeface="Calibri" panose="020F0502020204030204" pitchFamily="34" charset="0"/>
              </a:rPr>
              <a:t> Non Rate Revenues</a:t>
            </a:r>
          </a:p>
          <a:p>
            <a:pPr marL="720090" lvl="2" indent="0">
              <a:buNone/>
            </a:pPr>
            <a:r>
              <a:rPr lang="en-US" sz="2100" i="1" dirty="0">
                <a:solidFill>
                  <a:srgbClr val="002060"/>
                </a:solidFill>
                <a:latin typeface="Calibri" panose="020F0502020204030204" pitchFamily="34" charset="0"/>
              </a:rPr>
              <a:t>Many agencies receive non-rate revenues, i.e. property tax, which offset water costs and affects water rates</a:t>
            </a:r>
          </a:p>
          <a:p>
            <a:pPr marL="605790" lvl="1" indent="-342900"/>
            <a:endParaRPr lang="en-US" sz="2300" dirty="0">
              <a:solidFill>
                <a:srgbClr val="002060"/>
              </a:solidFill>
              <a:latin typeface="Calibri" panose="020F0502020204030204" pitchFamily="34" charset="0"/>
            </a:endParaRPr>
          </a:p>
          <a:p>
            <a:pPr marL="605790" lvl="1" indent="-342900"/>
            <a:r>
              <a:rPr lang="en-US" sz="2100" dirty="0">
                <a:solidFill>
                  <a:srgbClr val="002060"/>
                </a:solidFill>
                <a:latin typeface="Calibri" panose="020F0502020204030204" pitchFamily="34" charset="0"/>
              </a:rPr>
              <a:t>Data change</a:t>
            </a:r>
          </a:p>
          <a:p>
            <a:pPr marL="720090" lvl="2" indent="0">
              <a:buNone/>
            </a:pPr>
            <a:r>
              <a:rPr lang="en-US" sz="2100" dirty="0">
                <a:solidFill>
                  <a:srgbClr val="002060"/>
                </a:solidFill>
                <a:latin typeface="Calibri" panose="020F0502020204030204" pitchFamily="34" charset="0"/>
              </a:rPr>
              <a:t>California State Controller Office made changes in data format for special districts in 2019. The data in this survey includes data from both SCO’s databases (2003-2018) and 2019</a:t>
            </a:r>
          </a:p>
          <a:p>
            <a:endParaRPr lang="en-US" dirty="0"/>
          </a:p>
        </p:txBody>
      </p:sp>
      <p:sp>
        <p:nvSpPr>
          <p:cNvPr id="5" name="Footer Placeholder 4">
            <a:extLst>
              <a:ext uri="{FF2B5EF4-FFF2-40B4-BE49-F238E27FC236}">
                <a16:creationId xmlns:a16="http://schemas.microsoft.com/office/drawing/2014/main" id="{69623E22-19FB-4DCC-9DF0-C9371932194F}"/>
              </a:ext>
            </a:extLst>
          </p:cNvPr>
          <p:cNvSpPr>
            <a:spLocks noGrp="1"/>
          </p:cNvSpPr>
          <p:nvPr>
            <p:ph type="ftr" sz="quarter" idx="11"/>
          </p:nvPr>
        </p:nvSpPr>
        <p:spPr/>
        <p:txBody>
          <a:bodyPr/>
          <a:lstStyle/>
          <a:p>
            <a:r>
              <a:rPr lang="en-US"/>
              <a:t>Mesa Water District – Cost Comparison Study </a:t>
            </a:r>
            <a:endParaRPr lang="en-US" dirty="0"/>
          </a:p>
        </p:txBody>
      </p:sp>
      <p:sp>
        <p:nvSpPr>
          <p:cNvPr id="6" name="Slide Number Placeholder 5">
            <a:extLst>
              <a:ext uri="{FF2B5EF4-FFF2-40B4-BE49-F238E27FC236}">
                <a16:creationId xmlns:a16="http://schemas.microsoft.com/office/drawing/2014/main" id="{B9B41809-BA04-4B70-98AA-454AB8CB7F8C}"/>
              </a:ext>
            </a:extLst>
          </p:cNvPr>
          <p:cNvSpPr>
            <a:spLocks noGrp="1"/>
          </p:cNvSpPr>
          <p:nvPr>
            <p:ph type="sldNum" sz="quarter" idx="12"/>
          </p:nvPr>
        </p:nvSpPr>
        <p:spPr/>
        <p:txBody>
          <a:bodyPr/>
          <a:lstStyle/>
          <a:p>
            <a:fld id="{4FAB73BC-B049-4115-A692-8D63A059BFB8}" type="slidenum">
              <a:rPr lang="en-US" smtClean="0"/>
              <a:pPr/>
              <a:t>5</a:t>
            </a:fld>
            <a:endParaRPr lang="en-US" dirty="0"/>
          </a:p>
        </p:txBody>
      </p:sp>
    </p:spTree>
    <p:extLst>
      <p:ext uri="{BB962C8B-B14F-4D97-AF65-F5344CB8AC3E}">
        <p14:creationId xmlns:p14="http://schemas.microsoft.com/office/powerpoint/2010/main" val="324509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61A20-F3D8-4636-BB1F-8A020788A828}"/>
              </a:ext>
            </a:extLst>
          </p:cNvPr>
          <p:cNvSpPr>
            <a:spLocks noGrp="1"/>
          </p:cNvSpPr>
          <p:nvPr>
            <p:ph type="title"/>
          </p:nvPr>
        </p:nvSpPr>
        <p:spPr/>
        <p:txBody>
          <a:bodyPr anchor="t"/>
          <a:lstStyle/>
          <a:p>
            <a:r>
              <a:rPr lang="en-US" b="1" dirty="0"/>
              <a:t>Sources of income</a:t>
            </a:r>
            <a:br>
              <a:rPr lang="en-US" b="1" dirty="0"/>
            </a:br>
            <a:r>
              <a:rPr lang="en-US" b="1" dirty="0"/>
              <a:t>2019</a:t>
            </a:r>
            <a:br>
              <a:rPr lang="en-US" b="1" dirty="0"/>
            </a:br>
            <a:endParaRPr lang="en-US" dirty="0"/>
          </a:p>
        </p:txBody>
      </p:sp>
      <p:sp>
        <p:nvSpPr>
          <p:cNvPr id="5" name="Footer Placeholder 4">
            <a:extLst>
              <a:ext uri="{FF2B5EF4-FFF2-40B4-BE49-F238E27FC236}">
                <a16:creationId xmlns:a16="http://schemas.microsoft.com/office/drawing/2014/main" id="{6F777A8C-1D38-4A29-BB44-9191C922EA82}"/>
              </a:ext>
            </a:extLst>
          </p:cNvPr>
          <p:cNvSpPr>
            <a:spLocks noGrp="1"/>
          </p:cNvSpPr>
          <p:nvPr>
            <p:ph type="ftr" sz="quarter" idx="11"/>
          </p:nvPr>
        </p:nvSpPr>
        <p:spPr/>
        <p:txBody>
          <a:bodyPr/>
          <a:lstStyle/>
          <a:p>
            <a:r>
              <a:rPr lang="en-US"/>
              <a:t>Mesa Water District – Cost Comparison Study </a:t>
            </a:r>
            <a:endParaRPr lang="en-US" dirty="0"/>
          </a:p>
        </p:txBody>
      </p:sp>
      <p:sp>
        <p:nvSpPr>
          <p:cNvPr id="6" name="Slide Number Placeholder 5">
            <a:extLst>
              <a:ext uri="{FF2B5EF4-FFF2-40B4-BE49-F238E27FC236}">
                <a16:creationId xmlns:a16="http://schemas.microsoft.com/office/drawing/2014/main" id="{665497B2-5B30-4E07-BD19-A24F3943F640}"/>
              </a:ext>
            </a:extLst>
          </p:cNvPr>
          <p:cNvSpPr>
            <a:spLocks noGrp="1"/>
          </p:cNvSpPr>
          <p:nvPr>
            <p:ph type="sldNum" sz="quarter" idx="12"/>
          </p:nvPr>
        </p:nvSpPr>
        <p:spPr/>
        <p:txBody>
          <a:bodyPr/>
          <a:lstStyle/>
          <a:p>
            <a:fld id="{4FAB73BC-B049-4115-A692-8D63A059BFB8}" type="slidenum">
              <a:rPr lang="en-US" smtClean="0"/>
              <a:pPr/>
              <a:t>6</a:t>
            </a:fld>
            <a:endParaRPr lang="en-US" dirty="0"/>
          </a:p>
        </p:txBody>
      </p:sp>
      <p:sp>
        <p:nvSpPr>
          <p:cNvPr id="11" name="TextBox 10">
            <a:extLst>
              <a:ext uri="{FF2B5EF4-FFF2-40B4-BE49-F238E27FC236}">
                <a16:creationId xmlns:a16="http://schemas.microsoft.com/office/drawing/2014/main" id="{A16864E8-9911-4FDC-9107-BF7E332903E4}"/>
              </a:ext>
            </a:extLst>
          </p:cNvPr>
          <p:cNvSpPr txBox="1"/>
          <p:nvPr/>
        </p:nvSpPr>
        <p:spPr>
          <a:xfrm>
            <a:off x="2602126" y="5060298"/>
            <a:ext cx="6353444" cy="253916"/>
          </a:xfrm>
          <a:prstGeom prst="rect">
            <a:avLst/>
          </a:prstGeom>
          <a:noFill/>
        </p:spPr>
        <p:txBody>
          <a:bodyPr wrap="square" rtlCol="0">
            <a:spAutoFit/>
          </a:bodyPr>
          <a:lstStyle/>
          <a:p>
            <a:r>
              <a:rPr lang="en-US" sz="1050" b="1" i="1" u="sng" dirty="0">
                <a:latin typeface="Calibri" panose="020F0502020204030204" pitchFamily="34" charset="0"/>
              </a:rPr>
              <a:t>Data Source</a:t>
            </a:r>
            <a:r>
              <a:rPr lang="en-US" sz="1050" i="1" dirty="0">
                <a:latin typeface="Calibri" panose="020F0502020204030204" pitchFamily="34" charset="0"/>
              </a:rPr>
              <a:t>: California State Controller's Office, Special Districts Financial  data for 2019</a:t>
            </a:r>
          </a:p>
        </p:txBody>
      </p:sp>
      <p:pic>
        <p:nvPicPr>
          <p:cNvPr id="3" name="Picture 2">
            <a:extLst>
              <a:ext uri="{FF2B5EF4-FFF2-40B4-BE49-F238E27FC236}">
                <a16:creationId xmlns:a16="http://schemas.microsoft.com/office/drawing/2014/main" id="{BDFFC0C5-D41B-4B7F-8581-5A423FB7A987}"/>
              </a:ext>
            </a:extLst>
          </p:cNvPr>
          <p:cNvPicPr>
            <a:picLocks noChangeAspect="1"/>
          </p:cNvPicPr>
          <p:nvPr/>
        </p:nvPicPr>
        <p:blipFill>
          <a:blip r:embed="rId3"/>
          <a:stretch>
            <a:fillRect/>
          </a:stretch>
        </p:blipFill>
        <p:spPr>
          <a:xfrm>
            <a:off x="2602126" y="1228165"/>
            <a:ext cx="6267976" cy="4086049"/>
          </a:xfrm>
          <a:prstGeom prst="rect">
            <a:avLst/>
          </a:prstGeom>
        </p:spPr>
      </p:pic>
    </p:spTree>
    <p:extLst>
      <p:ext uri="{BB962C8B-B14F-4D97-AF65-F5344CB8AC3E}">
        <p14:creationId xmlns:p14="http://schemas.microsoft.com/office/powerpoint/2010/main" val="526770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3CCDC-A590-4CE8-B2B5-B1A92E2D7F25}"/>
              </a:ext>
            </a:extLst>
          </p:cNvPr>
          <p:cNvSpPr>
            <a:spLocks noGrp="1"/>
          </p:cNvSpPr>
          <p:nvPr>
            <p:ph type="title"/>
          </p:nvPr>
        </p:nvSpPr>
        <p:spPr/>
        <p:txBody>
          <a:bodyPr anchor="t"/>
          <a:lstStyle/>
          <a:p>
            <a:r>
              <a:rPr lang="en-US" b="1" dirty="0"/>
              <a:t>Share of sales in total revenues 2009-2019</a:t>
            </a:r>
            <a:r>
              <a:rPr lang="en-US" dirty="0"/>
              <a:t/>
            </a:r>
            <a:br>
              <a:rPr lang="en-US" dirty="0"/>
            </a:br>
            <a:endParaRPr lang="en-US" dirty="0"/>
          </a:p>
        </p:txBody>
      </p:sp>
      <p:sp>
        <p:nvSpPr>
          <p:cNvPr id="5" name="Footer Placeholder 4">
            <a:extLst>
              <a:ext uri="{FF2B5EF4-FFF2-40B4-BE49-F238E27FC236}">
                <a16:creationId xmlns:a16="http://schemas.microsoft.com/office/drawing/2014/main" id="{BA6B4BD0-84EC-46D0-9BC4-7D138C0E77D6}"/>
              </a:ext>
            </a:extLst>
          </p:cNvPr>
          <p:cNvSpPr>
            <a:spLocks noGrp="1"/>
          </p:cNvSpPr>
          <p:nvPr>
            <p:ph type="ftr" sz="quarter" idx="11"/>
          </p:nvPr>
        </p:nvSpPr>
        <p:spPr/>
        <p:txBody>
          <a:bodyPr/>
          <a:lstStyle/>
          <a:p>
            <a:r>
              <a:rPr lang="en-US"/>
              <a:t>Mesa Water District – Cost Comparison Study </a:t>
            </a:r>
            <a:endParaRPr lang="en-US" dirty="0"/>
          </a:p>
        </p:txBody>
      </p:sp>
      <p:sp>
        <p:nvSpPr>
          <p:cNvPr id="6" name="Slide Number Placeholder 5">
            <a:extLst>
              <a:ext uri="{FF2B5EF4-FFF2-40B4-BE49-F238E27FC236}">
                <a16:creationId xmlns:a16="http://schemas.microsoft.com/office/drawing/2014/main" id="{A2961090-DAB7-4F16-9894-C00C39952E65}"/>
              </a:ext>
            </a:extLst>
          </p:cNvPr>
          <p:cNvSpPr>
            <a:spLocks noGrp="1"/>
          </p:cNvSpPr>
          <p:nvPr>
            <p:ph type="sldNum" sz="quarter" idx="12"/>
          </p:nvPr>
        </p:nvSpPr>
        <p:spPr/>
        <p:txBody>
          <a:bodyPr/>
          <a:lstStyle/>
          <a:p>
            <a:fld id="{4FAB73BC-B049-4115-A692-8D63A059BFB8}" type="slidenum">
              <a:rPr lang="en-US" smtClean="0"/>
              <a:pPr/>
              <a:t>7</a:t>
            </a:fld>
            <a:endParaRPr lang="en-US" dirty="0"/>
          </a:p>
        </p:txBody>
      </p:sp>
      <p:sp>
        <p:nvSpPr>
          <p:cNvPr id="12" name="TextBox 11">
            <a:extLst>
              <a:ext uri="{FF2B5EF4-FFF2-40B4-BE49-F238E27FC236}">
                <a16:creationId xmlns:a16="http://schemas.microsoft.com/office/drawing/2014/main" id="{4C1039BD-E2E5-45CF-92AB-886D39D71B55}"/>
              </a:ext>
            </a:extLst>
          </p:cNvPr>
          <p:cNvSpPr txBox="1"/>
          <p:nvPr/>
        </p:nvSpPr>
        <p:spPr>
          <a:xfrm>
            <a:off x="2638029" y="4954808"/>
            <a:ext cx="6353444" cy="415498"/>
          </a:xfrm>
          <a:prstGeom prst="rect">
            <a:avLst/>
          </a:prstGeom>
          <a:noFill/>
        </p:spPr>
        <p:txBody>
          <a:bodyPr wrap="square" rtlCol="0">
            <a:spAutoFit/>
          </a:bodyPr>
          <a:lstStyle/>
          <a:p>
            <a:r>
              <a:rPr lang="en-US" sz="1050" b="1" i="1" u="sng" dirty="0">
                <a:latin typeface="Calibri" panose="020F0502020204030204" pitchFamily="34" charset="0"/>
              </a:rPr>
              <a:t>Data Source</a:t>
            </a:r>
            <a:r>
              <a:rPr lang="en-US" sz="1050" i="1" dirty="0">
                <a:latin typeface="Calibri" panose="020F0502020204030204" pitchFamily="34" charset="0"/>
              </a:rPr>
              <a:t>: California State Controller's Office, Special Districts Financial  data; </a:t>
            </a:r>
          </a:p>
          <a:p>
            <a:r>
              <a:rPr lang="en-US" sz="1050" i="1" dirty="0">
                <a:latin typeface="Calibri" panose="020F0502020204030204" pitchFamily="34" charset="0"/>
              </a:rPr>
              <a:t>This graph uses California State Controller office’s database for 2003-2018 and database for 2019</a:t>
            </a:r>
          </a:p>
        </p:txBody>
      </p:sp>
      <p:pic>
        <p:nvPicPr>
          <p:cNvPr id="7" name="Picture 6">
            <a:extLst>
              <a:ext uri="{FF2B5EF4-FFF2-40B4-BE49-F238E27FC236}">
                <a16:creationId xmlns:a16="http://schemas.microsoft.com/office/drawing/2014/main" id="{1AE2EEBE-9D9D-423D-B6F1-E7B116312384}"/>
              </a:ext>
            </a:extLst>
          </p:cNvPr>
          <p:cNvPicPr>
            <a:picLocks noChangeAspect="1"/>
          </p:cNvPicPr>
          <p:nvPr/>
        </p:nvPicPr>
        <p:blipFill>
          <a:blip r:embed="rId3">
            <a:extLst>
              <a:ext uri="{96DAC541-7B7A-43D3-8B79-37D633B846F1}">
                <asvg:svgBlip xmlns:asvg="http://schemas.microsoft.com/office/drawing/2016/SVG/main" xmlns="" r:embed="rId4"/>
              </a:ext>
            </a:extLst>
          </a:blip>
          <a:srcRect/>
          <a:stretch/>
        </p:blipFill>
        <p:spPr>
          <a:xfrm>
            <a:off x="2599832" y="1487694"/>
            <a:ext cx="6248883" cy="3483485"/>
          </a:xfrm>
          <a:prstGeom prst="rect">
            <a:avLst/>
          </a:prstGeom>
        </p:spPr>
      </p:pic>
    </p:spTree>
    <p:extLst>
      <p:ext uri="{BB962C8B-B14F-4D97-AF65-F5344CB8AC3E}">
        <p14:creationId xmlns:p14="http://schemas.microsoft.com/office/powerpoint/2010/main" val="2963771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036C0-D5CD-4F9B-8A66-C76CCBAD1B89}"/>
              </a:ext>
            </a:extLst>
          </p:cNvPr>
          <p:cNvSpPr>
            <a:spLocks noGrp="1"/>
          </p:cNvSpPr>
          <p:nvPr>
            <p:ph type="title"/>
          </p:nvPr>
        </p:nvSpPr>
        <p:spPr/>
        <p:txBody>
          <a:bodyPr anchor="t"/>
          <a:lstStyle/>
          <a:p>
            <a:r>
              <a:rPr lang="en-US" b="1" dirty="0"/>
              <a:t>Total expenditure per capita</a:t>
            </a:r>
            <a:endParaRPr lang="en-US" dirty="0"/>
          </a:p>
        </p:txBody>
      </p:sp>
      <p:sp>
        <p:nvSpPr>
          <p:cNvPr id="3" name="Content Placeholder 2">
            <a:extLst>
              <a:ext uri="{FF2B5EF4-FFF2-40B4-BE49-F238E27FC236}">
                <a16:creationId xmlns:a16="http://schemas.microsoft.com/office/drawing/2014/main" id="{AD7D4409-314E-4A25-8FCF-C8E0ACFE4178}"/>
              </a:ext>
            </a:extLst>
          </p:cNvPr>
          <p:cNvSpPr>
            <a:spLocks noGrp="1"/>
          </p:cNvSpPr>
          <p:nvPr>
            <p:ph idx="1"/>
          </p:nvPr>
        </p:nvSpPr>
        <p:spPr>
          <a:xfrm>
            <a:off x="2754184" y="2313541"/>
            <a:ext cx="5486400" cy="3550287"/>
          </a:xfrm>
        </p:spPr>
        <p:txBody>
          <a:bodyPr/>
          <a:lstStyle/>
          <a:p>
            <a:pPr marL="685800" lvl="1" indent="-342900">
              <a:buFont typeface="Arial" panose="020B0604020202020204" pitchFamily="34" charset="0"/>
              <a:buChar char="•"/>
            </a:pPr>
            <a:r>
              <a:rPr lang="en-US" sz="2400" dirty="0">
                <a:solidFill>
                  <a:srgbClr val="002060"/>
                </a:solidFill>
                <a:latin typeface="Calibri" panose="020F0502020204030204" pitchFamily="34" charset="0"/>
              </a:rPr>
              <a:t>Total expenditures for special districts are gathered by the CA State Controller’s </a:t>
            </a:r>
            <a:r>
              <a:rPr lang="en-US" sz="2400" i="1" dirty="0">
                <a:solidFill>
                  <a:srgbClr val="002060"/>
                </a:solidFill>
                <a:latin typeface="Calibri" panose="020F0502020204030204" pitchFamily="34" charset="0"/>
              </a:rPr>
              <a:t>Special Districts Annual Report</a:t>
            </a:r>
          </a:p>
          <a:p>
            <a:pPr marL="685800" lvl="1" indent="-342900">
              <a:buFont typeface="Arial" panose="020B0604020202020204" pitchFamily="34" charset="0"/>
              <a:buChar char="•"/>
            </a:pPr>
            <a:endParaRPr lang="en-US" sz="2400" i="1" dirty="0">
              <a:solidFill>
                <a:srgbClr val="002060"/>
              </a:solidFill>
              <a:latin typeface="Calibri" panose="020F0502020204030204" pitchFamily="34" charset="0"/>
            </a:endParaRPr>
          </a:p>
          <a:p>
            <a:pPr marL="685800" lvl="1" indent="-342900">
              <a:buFont typeface="Arial" panose="020B0604020202020204" pitchFamily="34" charset="0"/>
              <a:buChar char="•"/>
            </a:pPr>
            <a:r>
              <a:rPr lang="en-US" sz="2400" dirty="0">
                <a:solidFill>
                  <a:srgbClr val="002060"/>
                </a:solidFill>
                <a:latin typeface="Calibri" panose="020F0502020204030204" pitchFamily="34" charset="0"/>
              </a:rPr>
              <a:t>Population service area is available from the last MWDOC and 2015 Urban Water Management Plan by Water District </a:t>
            </a:r>
          </a:p>
          <a:p>
            <a:endParaRPr lang="en-US" dirty="0"/>
          </a:p>
        </p:txBody>
      </p:sp>
      <p:sp>
        <p:nvSpPr>
          <p:cNvPr id="5" name="Footer Placeholder 4">
            <a:extLst>
              <a:ext uri="{FF2B5EF4-FFF2-40B4-BE49-F238E27FC236}">
                <a16:creationId xmlns:a16="http://schemas.microsoft.com/office/drawing/2014/main" id="{F0723FE3-05EB-4AE8-B781-5F170D22DCE4}"/>
              </a:ext>
            </a:extLst>
          </p:cNvPr>
          <p:cNvSpPr>
            <a:spLocks noGrp="1"/>
          </p:cNvSpPr>
          <p:nvPr>
            <p:ph type="ftr" sz="quarter" idx="11"/>
          </p:nvPr>
        </p:nvSpPr>
        <p:spPr/>
        <p:txBody>
          <a:bodyPr/>
          <a:lstStyle/>
          <a:p>
            <a:r>
              <a:rPr lang="en-US"/>
              <a:t>Mesa Water District – Cost Comparison Study </a:t>
            </a:r>
            <a:endParaRPr lang="en-US" dirty="0"/>
          </a:p>
        </p:txBody>
      </p:sp>
      <p:sp>
        <p:nvSpPr>
          <p:cNvPr id="6" name="Slide Number Placeholder 5">
            <a:extLst>
              <a:ext uri="{FF2B5EF4-FFF2-40B4-BE49-F238E27FC236}">
                <a16:creationId xmlns:a16="http://schemas.microsoft.com/office/drawing/2014/main" id="{06A4D46B-67EE-41BE-9690-D99D13E23A9B}"/>
              </a:ext>
            </a:extLst>
          </p:cNvPr>
          <p:cNvSpPr>
            <a:spLocks noGrp="1"/>
          </p:cNvSpPr>
          <p:nvPr>
            <p:ph type="sldNum" sz="quarter" idx="12"/>
          </p:nvPr>
        </p:nvSpPr>
        <p:spPr/>
        <p:txBody>
          <a:bodyPr/>
          <a:lstStyle/>
          <a:p>
            <a:fld id="{4FAB73BC-B049-4115-A692-8D63A059BFB8}" type="slidenum">
              <a:rPr lang="en-US" smtClean="0"/>
              <a:pPr/>
              <a:t>8</a:t>
            </a:fld>
            <a:endParaRPr lang="en-US" dirty="0"/>
          </a:p>
        </p:txBody>
      </p:sp>
      <p:sp>
        <p:nvSpPr>
          <p:cNvPr id="7" name="TextBox 6">
            <a:extLst>
              <a:ext uri="{FF2B5EF4-FFF2-40B4-BE49-F238E27FC236}">
                <a16:creationId xmlns:a16="http://schemas.microsoft.com/office/drawing/2014/main" id="{9E805F0F-27D1-4AF1-955A-64AD43E41CB7}"/>
              </a:ext>
            </a:extLst>
          </p:cNvPr>
          <p:cNvSpPr txBox="1"/>
          <p:nvPr/>
        </p:nvSpPr>
        <p:spPr>
          <a:xfrm>
            <a:off x="2754184" y="1530582"/>
            <a:ext cx="5999118" cy="1200329"/>
          </a:xfrm>
          <a:prstGeom prst="rect">
            <a:avLst/>
          </a:prstGeom>
          <a:noFill/>
        </p:spPr>
        <p:txBody>
          <a:bodyPr wrap="square" rtlCol="0">
            <a:spAutoFit/>
          </a:bodyPr>
          <a:lstStyle/>
          <a:p>
            <a:r>
              <a:rPr lang="en-US" sz="2400" b="1" dirty="0">
                <a:solidFill>
                  <a:srgbClr val="40BAD2"/>
                </a:solidFill>
                <a:latin typeface="Calibri" panose="020F0502020204030204" pitchFamily="34" charset="0"/>
              </a:rPr>
              <a:t>Total Expenditure Per Capita: </a:t>
            </a:r>
            <a:br>
              <a:rPr lang="en-US" sz="2400" b="1" dirty="0">
                <a:solidFill>
                  <a:srgbClr val="40BAD2"/>
                </a:solidFill>
                <a:latin typeface="Calibri" panose="020F0502020204030204" pitchFamily="34" charset="0"/>
              </a:rPr>
            </a:br>
            <a:r>
              <a:rPr lang="en-US" sz="2400" dirty="0">
                <a:solidFill>
                  <a:srgbClr val="40BAD2"/>
                </a:solidFill>
                <a:latin typeface="Calibri" panose="020F0502020204030204" pitchFamily="34" charset="0"/>
              </a:rPr>
              <a:t>Proxy to Measure Efficiency</a:t>
            </a:r>
            <a:br>
              <a:rPr lang="en-US" sz="2400" dirty="0">
                <a:solidFill>
                  <a:srgbClr val="40BAD2"/>
                </a:solidFill>
                <a:latin typeface="Calibri" panose="020F0502020204030204" pitchFamily="34" charset="0"/>
              </a:rPr>
            </a:br>
            <a:endParaRPr lang="en-US" sz="2400" dirty="0">
              <a:solidFill>
                <a:srgbClr val="40BAD2"/>
              </a:solidFill>
              <a:latin typeface="Calibri" panose="020F0502020204030204" pitchFamily="34" charset="0"/>
            </a:endParaRPr>
          </a:p>
        </p:txBody>
      </p:sp>
    </p:spTree>
    <p:extLst>
      <p:ext uri="{BB962C8B-B14F-4D97-AF65-F5344CB8AC3E}">
        <p14:creationId xmlns:p14="http://schemas.microsoft.com/office/powerpoint/2010/main" val="2952531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0814A-961F-4A77-895F-6100EFDC6A48}"/>
              </a:ext>
            </a:extLst>
          </p:cNvPr>
          <p:cNvSpPr>
            <a:spLocks noGrp="1"/>
          </p:cNvSpPr>
          <p:nvPr>
            <p:ph type="title"/>
          </p:nvPr>
        </p:nvSpPr>
        <p:spPr/>
        <p:txBody>
          <a:bodyPr anchor="t"/>
          <a:lstStyle/>
          <a:p>
            <a:r>
              <a:rPr lang="en-US" b="1" dirty="0"/>
              <a:t>Expenditure comparison per capita</a:t>
            </a:r>
            <a:br>
              <a:rPr lang="en-US" b="1" dirty="0"/>
            </a:br>
            <a:r>
              <a:rPr lang="en-US" b="1" dirty="0"/>
              <a:t>2019</a:t>
            </a:r>
            <a:br>
              <a:rPr lang="en-US" b="1" dirty="0"/>
            </a:br>
            <a:endParaRPr lang="en-US" dirty="0"/>
          </a:p>
        </p:txBody>
      </p:sp>
      <p:sp>
        <p:nvSpPr>
          <p:cNvPr id="4" name="Date Placeholder 3">
            <a:extLst>
              <a:ext uri="{FF2B5EF4-FFF2-40B4-BE49-F238E27FC236}">
                <a16:creationId xmlns:a16="http://schemas.microsoft.com/office/drawing/2014/main" id="{FBE83F24-0D3B-4B78-9EEE-0FD118DD25F9}"/>
              </a:ext>
            </a:extLst>
          </p:cNvPr>
          <p:cNvSpPr>
            <a:spLocks noGrp="1"/>
          </p:cNvSpPr>
          <p:nvPr>
            <p:ph type="dt" sz="half" idx="10"/>
          </p:nvPr>
        </p:nvSpPr>
        <p:spPr/>
        <p:txBody>
          <a:bodyPr/>
          <a:lstStyle/>
          <a:p>
            <a:pPr algn="r"/>
            <a:r>
              <a:rPr lang="en-US" dirty="0"/>
              <a:t>May </a:t>
            </a:r>
            <a:r>
              <a:rPr lang="en-US" dirty="0" smtClean="0"/>
              <a:t>13</a:t>
            </a:r>
            <a:r>
              <a:rPr lang="en-US" dirty="0"/>
              <a:t>, </a:t>
            </a:r>
            <a:r>
              <a:rPr lang="en-US" dirty="0" smtClean="0"/>
              <a:t>2021</a:t>
            </a:r>
            <a:endParaRPr lang="en-US" dirty="0"/>
          </a:p>
        </p:txBody>
      </p:sp>
      <p:sp>
        <p:nvSpPr>
          <p:cNvPr id="5" name="Footer Placeholder 4">
            <a:extLst>
              <a:ext uri="{FF2B5EF4-FFF2-40B4-BE49-F238E27FC236}">
                <a16:creationId xmlns:a16="http://schemas.microsoft.com/office/drawing/2014/main" id="{49BB7C8A-B14D-4EF4-86CB-93FEBFAE55B3}"/>
              </a:ext>
            </a:extLst>
          </p:cNvPr>
          <p:cNvSpPr>
            <a:spLocks noGrp="1"/>
          </p:cNvSpPr>
          <p:nvPr>
            <p:ph type="ftr" sz="quarter" idx="11"/>
          </p:nvPr>
        </p:nvSpPr>
        <p:spPr/>
        <p:txBody>
          <a:bodyPr/>
          <a:lstStyle/>
          <a:p>
            <a:r>
              <a:rPr lang="en-US"/>
              <a:t>Mesa Water District – Cost Comparison Study </a:t>
            </a:r>
            <a:endParaRPr lang="en-US" dirty="0"/>
          </a:p>
        </p:txBody>
      </p:sp>
      <p:sp>
        <p:nvSpPr>
          <p:cNvPr id="6" name="Slide Number Placeholder 5">
            <a:extLst>
              <a:ext uri="{FF2B5EF4-FFF2-40B4-BE49-F238E27FC236}">
                <a16:creationId xmlns:a16="http://schemas.microsoft.com/office/drawing/2014/main" id="{3FEB769D-5D44-4EE9-A5B8-6B67CF605B3C}"/>
              </a:ext>
            </a:extLst>
          </p:cNvPr>
          <p:cNvSpPr>
            <a:spLocks noGrp="1"/>
          </p:cNvSpPr>
          <p:nvPr>
            <p:ph type="sldNum" sz="quarter" idx="12"/>
          </p:nvPr>
        </p:nvSpPr>
        <p:spPr/>
        <p:txBody>
          <a:bodyPr/>
          <a:lstStyle/>
          <a:p>
            <a:fld id="{4FAB73BC-B049-4115-A692-8D63A059BFB8}" type="slidenum">
              <a:rPr lang="en-US" smtClean="0"/>
              <a:pPr/>
              <a:t>9</a:t>
            </a:fld>
            <a:endParaRPr lang="en-US" dirty="0"/>
          </a:p>
        </p:txBody>
      </p:sp>
      <p:sp>
        <p:nvSpPr>
          <p:cNvPr id="9" name="TextBox 8">
            <a:extLst>
              <a:ext uri="{FF2B5EF4-FFF2-40B4-BE49-F238E27FC236}">
                <a16:creationId xmlns:a16="http://schemas.microsoft.com/office/drawing/2014/main" id="{F12AF838-CA95-4938-A195-1B373491C3B1}"/>
              </a:ext>
            </a:extLst>
          </p:cNvPr>
          <p:cNvSpPr txBox="1"/>
          <p:nvPr/>
        </p:nvSpPr>
        <p:spPr>
          <a:xfrm>
            <a:off x="2588855" y="5041334"/>
            <a:ext cx="6353444" cy="507831"/>
          </a:xfrm>
          <a:prstGeom prst="rect">
            <a:avLst/>
          </a:prstGeom>
          <a:noFill/>
        </p:spPr>
        <p:txBody>
          <a:bodyPr wrap="square" rtlCol="0">
            <a:spAutoFit/>
          </a:bodyPr>
          <a:lstStyle/>
          <a:p>
            <a:r>
              <a:rPr lang="en-US" sz="900" b="1" i="1" u="sng" dirty="0">
                <a:latin typeface="Calibri" panose="020F0502020204030204" pitchFamily="34" charset="0"/>
              </a:rPr>
              <a:t>Data Sources</a:t>
            </a:r>
            <a:r>
              <a:rPr lang="en-US" sz="900" i="1" dirty="0">
                <a:latin typeface="Calibri" panose="020F0502020204030204" pitchFamily="34" charset="0"/>
              </a:rPr>
              <a:t>: </a:t>
            </a:r>
          </a:p>
          <a:p>
            <a:r>
              <a:rPr lang="en-US" sz="900" i="1" dirty="0">
                <a:latin typeface="Calibri" panose="020F0502020204030204" pitchFamily="34" charset="0"/>
              </a:rPr>
              <a:t>California State Controller's Office, Special Districts Financial Data for total costs and long-term debt</a:t>
            </a:r>
          </a:p>
          <a:p>
            <a:r>
              <a:rPr lang="en-US" sz="900" i="1" dirty="0">
                <a:latin typeface="Calibri" panose="020F0502020204030204" pitchFamily="34" charset="0"/>
              </a:rPr>
              <a:t>Population from Orange County Water Suppliers  - respective agencies’ 2015 UWMP</a:t>
            </a:r>
          </a:p>
        </p:txBody>
      </p:sp>
      <p:pic>
        <p:nvPicPr>
          <p:cNvPr id="3" name="Picture 2">
            <a:extLst>
              <a:ext uri="{FF2B5EF4-FFF2-40B4-BE49-F238E27FC236}">
                <a16:creationId xmlns:a16="http://schemas.microsoft.com/office/drawing/2014/main" id="{8E3F8E24-6CD6-41C2-B0C9-BDCD8940FA15}"/>
              </a:ext>
            </a:extLst>
          </p:cNvPr>
          <p:cNvPicPr>
            <a:picLocks noChangeAspect="1"/>
          </p:cNvPicPr>
          <p:nvPr/>
        </p:nvPicPr>
        <p:blipFill>
          <a:blip r:embed="rId3"/>
          <a:stretch>
            <a:fillRect/>
          </a:stretch>
        </p:blipFill>
        <p:spPr>
          <a:xfrm>
            <a:off x="2588855" y="1649506"/>
            <a:ext cx="6273643" cy="3391828"/>
          </a:xfrm>
          <a:prstGeom prst="rect">
            <a:avLst/>
          </a:prstGeom>
        </p:spPr>
      </p:pic>
    </p:spTree>
    <p:extLst>
      <p:ext uri="{BB962C8B-B14F-4D97-AF65-F5344CB8AC3E}">
        <p14:creationId xmlns:p14="http://schemas.microsoft.com/office/powerpoint/2010/main" val="2385026277"/>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32A30A38D7F748ADCFD5E73AD5D6EB" ma:contentTypeVersion="12" ma:contentTypeDescription="Create a new document." ma:contentTypeScope="" ma:versionID="b5e787a93be31cebfaeac0953bbee5b6">
  <xsd:schema xmlns:xsd="http://www.w3.org/2001/XMLSchema" xmlns:xs="http://www.w3.org/2001/XMLSchema" xmlns:p="http://schemas.microsoft.com/office/2006/metadata/properties" xmlns:ns2="1b736840-a01c-468c-8356-aee7fa55a3ee" xmlns:ns3="9db3acdc-9024-421a-86fb-dc74c805b941" targetNamespace="http://schemas.microsoft.com/office/2006/metadata/properties" ma:root="true" ma:fieldsID="2ad3c93598ddaa4729ff27241225b148" ns2:_="" ns3:_="">
    <xsd:import namespace="1b736840-a01c-468c-8356-aee7fa55a3ee"/>
    <xsd:import namespace="9db3acdc-9024-421a-86fb-dc74c805b94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736840-a01c-468c-8356-aee7fa55a3e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b3acdc-9024-421a-86fb-dc74c805b94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34E075-31CB-4401-AA68-16E1CBD4AAA2}">
  <ds:schemaRefs>
    <ds:schemaRef ds:uri="http://www.w3.org/XML/1998/namespace"/>
    <ds:schemaRef ds:uri="http://schemas.microsoft.com/office/2006/documentManagement/types"/>
    <ds:schemaRef ds:uri="http://schemas.microsoft.com/office/2006/metadata/properties"/>
    <ds:schemaRef ds:uri="http://purl.org/dc/dcmitype/"/>
    <ds:schemaRef ds:uri="http://schemas.microsoft.com/office/infopath/2007/PartnerControls"/>
    <ds:schemaRef ds:uri="1b736840-a01c-468c-8356-aee7fa55a3ee"/>
    <ds:schemaRef ds:uri="http://purl.org/dc/terms/"/>
    <ds:schemaRef ds:uri="http://purl.org/dc/elements/1.1/"/>
    <ds:schemaRef ds:uri="http://schemas.openxmlformats.org/package/2006/metadata/core-properties"/>
    <ds:schemaRef ds:uri="9db3acdc-9024-421a-86fb-dc74c805b941"/>
  </ds:schemaRefs>
</ds:datastoreItem>
</file>

<file path=customXml/itemProps2.xml><?xml version="1.0" encoding="utf-8"?>
<ds:datastoreItem xmlns:ds="http://schemas.openxmlformats.org/officeDocument/2006/customXml" ds:itemID="{EE61F3EA-D52E-495A-ABDF-94FF997B8186}">
  <ds:schemaRefs>
    <ds:schemaRef ds:uri="http://schemas.microsoft.com/sharepoint/v3/contenttype/forms"/>
  </ds:schemaRefs>
</ds:datastoreItem>
</file>

<file path=customXml/itemProps3.xml><?xml version="1.0" encoding="utf-8"?>
<ds:datastoreItem xmlns:ds="http://schemas.openxmlformats.org/officeDocument/2006/customXml" ds:itemID="{54C593B5-F9DD-471C-98D9-80E715E350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736840-a01c-468c-8356-aee7fa55a3ee"/>
    <ds:schemaRef ds:uri="9db3acdc-9024-421a-86fb-dc74c805b9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TM03457475[[fn=Frame]]</Template>
  <TotalTime>11471</TotalTime>
  <Words>1318</Words>
  <Application>Microsoft Office PowerPoint</Application>
  <PresentationFormat>On-screen Show (4:3)</PresentationFormat>
  <Paragraphs>207</Paragraphs>
  <Slides>20</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Cambria</vt:lpstr>
      <vt:lpstr>Corbel</vt:lpstr>
      <vt:lpstr>Engravers MT</vt:lpstr>
      <vt:lpstr>Wingdings 2</vt:lpstr>
      <vt:lpstr>Frame</vt:lpstr>
      <vt:lpstr>2019 Water Cost  Comparison Study</vt:lpstr>
      <vt:lpstr>Objective of the study</vt:lpstr>
      <vt:lpstr>Water rates comparison 2019 </vt:lpstr>
      <vt:lpstr>Sample water rates comparison 2019  </vt:lpstr>
      <vt:lpstr>Using water rates  to measure operational efficiency</vt:lpstr>
      <vt:lpstr>Sources of income 2019 </vt:lpstr>
      <vt:lpstr>Share of sales in total revenues 2009-2019 </vt:lpstr>
      <vt:lpstr>Total expenditure per capita</vt:lpstr>
      <vt:lpstr>Expenditure comparison per capita 2019 </vt:lpstr>
      <vt:lpstr>Expenditure comparison per capita 2018 / 2019 </vt:lpstr>
      <vt:lpstr>Population and total expenditure 2019 </vt:lpstr>
      <vt:lpstr>Total expenditures per capita 2009-2019 </vt:lpstr>
      <vt:lpstr>The value of water and water conservation</vt:lpstr>
      <vt:lpstr>The value of water and water conservation</vt:lpstr>
      <vt:lpstr>The value of water and water conservation</vt:lpstr>
      <vt:lpstr>PowerPoint Presentation</vt:lpstr>
      <vt:lpstr>Raftelis’ Rate Survey Sources </vt:lpstr>
      <vt:lpstr>Raftelis’ Rate Survey Assumptions</vt:lpstr>
      <vt:lpstr>Raftelis’ Population Survey</vt:lpstr>
      <vt:lpstr>Data availability note and assumptions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Cost  Comparison Study</dc:title>
  <dc:creator>Gabi Stoyanova-Rozenova</dc:creator>
  <cp:lastModifiedBy>Marwan Khalifa, CPA, MBA</cp:lastModifiedBy>
  <cp:revision>306</cp:revision>
  <cp:lastPrinted>2018-04-19T00:28:55Z</cp:lastPrinted>
  <dcterms:created xsi:type="dcterms:W3CDTF">2016-02-17T19:37:16Z</dcterms:created>
  <dcterms:modified xsi:type="dcterms:W3CDTF">2022-01-10T17:19:22Z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0x0101004032A30A38D7F748ADCFD5E73AD5D6EB</vt:lpwstr>
  </property>
</Properties>
</file>